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482" r:id="rId3"/>
    <p:sldId id="258" r:id="rId4"/>
    <p:sldId id="872" r:id="rId5"/>
    <p:sldId id="877" r:id="rId6"/>
    <p:sldId id="881" r:id="rId7"/>
    <p:sldId id="876" r:id="rId8"/>
    <p:sldId id="879" r:id="rId9"/>
    <p:sldId id="884" r:id="rId10"/>
    <p:sldId id="882" r:id="rId11"/>
    <p:sldId id="885" r:id="rId1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CC00CC"/>
    <a:srgbClr val="048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5" autoAdjust="0"/>
    <p:restoredTop sz="96000"/>
  </p:normalViewPr>
  <p:slideViewPr>
    <p:cSldViewPr snapToGrid="0">
      <p:cViewPr varScale="1">
        <p:scale>
          <a:sx n="68" d="100"/>
          <a:sy n="68" d="100"/>
        </p:scale>
        <p:origin x="83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7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F82BE9-F587-44F4-AA04-593817D23042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60658-F7D7-4813-B7B5-2BC4984A6BF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02585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Docentes contextualizan, y ahora es integral (antes 30%) y no se les recarga con mas trabajo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60658-F7D7-4813-B7B5-2BC4984A6BFD}" type="slidenum">
              <a:rPr lang="es-PE" smtClean="0"/>
              <a:t>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08103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Aprender haciendo es parte de un enfoque educativo socio-constructivista.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60658-F7D7-4813-B7B5-2BC4984A6BFD}" type="slidenum">
              <a:rPr lang="es-PE" smtClean="0"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72270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Integrar al proyecto a los jóvenes estudiantes lideres de cada escuela (caso secundaria): fueron los niños con los que iniciamos el proyecto (2017) en 5to y 6to de primaria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60658-F7D7-4813-B7B5-2BC4984A6BFD}" type="slidenum">
              <a:rPr lang="es-PE" smtClean="0"/>
              <a:t>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7291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 reconocen en el proceso y el saber del otro, reconocen que saben y que pueden enseñar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60658-F7D7-4813-B7B5-2BC4984A6BFD}" type="slidenum">
              <a:rPr lang="es-PE" smtClean="0"/>
              <a:t>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53889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proyecto ha generado mayor empatía entre los actores y contribuyen a la creación y fortalecimiento de lazos de confianza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60658-F7D7-4813-B7B5-2BC4984A6BFD}" type="slidenum">
              <a:rPr lang="es-PE" smtClean="0"/>
              <a:t>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60681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2CE983-3428-CD1D-2D89-0D168311E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BD9172-8CE3-1BAE-2DA2-64B620531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BFED4B-C142-E6C7-B347-9658EE25D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6B85-9E76-4EC2-B300-31D73F016638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E4EFC4-5FED-0B9E-D6E0-DC0548CD8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3659C9-DBE2-00B2-DCA3-556E0A8E2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91DA-9490-4EDE-A857-D7819E5216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3847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D1C8B-EF29-6EC6-C811-F2A05E1BC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B82452-643F-EF5E-B14E-68581E5D9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023F4F-A0AD-D8CD-6F5D-95C1EDF15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6B85-9E76-4EC2-B300-31D73F016638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FE318F-1E50-1153-8CEA-54DD0B9D4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1C5ED7-9E56-615E-B2A8-4E702BF6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91DA-9490-4EDE-A857-D7819E5216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535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0C7E9-2FD6-DF0B-7700-23DE883F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AA24CD-C8BF-4A73-CEE3-9D40CBC68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6A0794-43ED-FCDF-0F35-0E19001D1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6B85-9E76-4EC2-B300-31D73F016638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2CF3EE-CFEE-C416-8ABB-FE4AEE0D4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08A76B-45B8-5FE2-D1D8-AEAD8E961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91DA-9490-4EDE-A857-D7819E5216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6088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17AA50-4087-714F-19B8-B2E6E5AEE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6E7E56-72FD-FAEB-2808-697F4070FB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BC16A4-602A-CAB8-44AD-8CD5AAD76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66FB0A-F87F-2688-4C2A-18D446D31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6B85-9E76-4EC2-B300-31D73F016638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7A4282-0C3F-E6C0-252A-9BD53A90A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577D4E-24DC-23CF-FE11-ADC11D78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91DA-9490-4EDE-A857-D7819E5216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16069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22AB0F-AED6-B32A-51C9-3F05BB33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E20B53B-C048-9D85-4A34-B18A2AE63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A6436F-E5C3-331C-CEA6-D464ACC7D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F409628-B74E-A64E-E1A5-AAFEC92334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63B5919-A32D-69F0-FB9F-C23BFFA746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F01356F-B921-B748-E154-198FF9813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6B85-9E76-4EC2-B300-31D73F016638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313588A-01B7-0643-691B-D716BF6CE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2695F26-99ED-E3BC-7225-3DF29EAB4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91DA-9490-4EDE-A857-D7819E5216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63649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CEAEB-ACF8-8803-7A53-5181A45DF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AABB30-5185-0826-F359-CDCC47767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6B85-9E76-4EC2-B300-31D73F016638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B571976-0BBF-9EE6-F49F-11AAB9BD1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90D1F81-A7E2-74CB-7A92-933CEFD74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91DA-9490-4EDE-A857-D7819E5216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0509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FAB67E4-E7D9-6EDF-29AF-96FF24680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6B85-9E76-4EC2-B300-31D73F016638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CE9F282-597B-8F13-0B23-21B061CD1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513EB2-1F6C-ADD8-4511-6E3131757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91DA-9490-4EDE-A857-D7819E5216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31480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3799D-92BF-CE38-6969-4A9758C40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D69679-EAB4-D953-F925-9C1F5ECB0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4B6440-05C3-1D72-82A2-BC0369AF8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ECE2EF2-DAC9-E109-1F08-87A4B2B82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6B85-9E76-4EC2-B300-31D73F016638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D1B9041-B490-A77E-EFE3-FEDF7F61E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86F0AB6-8901-8556-AECC-AFEE21225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91DA-9490-4EDE-A857-D7819E5216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26441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6FC066-E264-5C0D-0C41-5564D6873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2133672-5A70-25B4-BB4D-FB07FE89F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6F50B4-3EC2-2D2F-024A-C21F673A4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BFE36E-6842-5C99-C1A8-A0F06F68A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6B85-9E76-4EC2-B300-31D73F016638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545098-DF43-9811-4F91-AA263FF04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6CECAA-020E-12E8-D0A3-D79AD64BA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91DA-9490-4EDE-A857-D7819E5216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99697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56883B-6DE6-C9B9-295E-A2D895809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1B9C4A-57BD-10D0-FF4A-2BCA748F6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7469F1-4E93-E66E-2730-1FC2EEA1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6B85-9E76-4EC2-B300-31D73F016638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5C099A-A203-3091-9288-0828781F5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16B6B6-8645-D234-58C5-F49C9A428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91DA-9490-4EDE-A857-D7819E5216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14402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4B2495B-946A-2348-DD1B-A1426936FF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6193411-7F7A-D522-7383-53610CAF2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CF43F7-8B22-3061-1D56-C13A5F6F6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6B85-9E76-4EC2-B300-31D73F016638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BB324D-C9D5-8691-3EBB-2877CE19E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EC924E-E2EC-B427-9E60-934246EA6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91DA-9490-4EDE-A857-D7819E5216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97335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06BB769-C590-5828-CDB7-F4C1B682A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637606-D003-14A5-9FEF-965F4376A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3BD505-3DA9-A402-57F3-53B7F4A61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76B85-9E76-4EC2-B300-31D73F016638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9F295D-620C-6B11-2C31-52BDCA59F0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2F6C12-FC86-0291-015D-3C12E0723A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491DA-9490-4EDE-A857-D7819E5216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754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gif"/><Relationship Id="rId7" Type="http://schemas.openxmlformats.org/officeDocument/2006/relationships/image" Target="../media/image7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23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15.png"/><Relationship Id="rId4" Type="http://schemas.openxmlformats.org/officeDocument/2006/relationships/image" Target="../media/image29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32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3019E-A71B-B638-1726-C06E7835C7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318" y="2628911"/>
            <a:ext cx="8941359" cy="2920261"/>
          </a:xfrm>
        </p:spPr>
        <p:txBody>
          <a:bodyPr>
            <a:noAutofit/>
          </a:bodyPr>
          <a:lstStyle/>
          <a:p>
            <a:br>
              <a:rPr lang="es-ES" sz="2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 err="1"/>
              <a:t>Escuelas</a:t>
            </a:r>
            <a:r>
              <a:rPr lang="en-US" sz="1800" dirty="0"/>
              <a:t> rurales y las </a:t>
            </a:r>
            <a:r>
              <a:rPr lang="en-US" sz="1800" dirty="0" err="1"/>
              <a:t>cambiantes</a:t>
            </a:r>
            <a:r>
              <a:rPr lang="en-US" sz="1800" dirty="0"/>
              <a:t> </a:t>
            </a:r>
            <a:r>
              <a:rPr lang="en-US" sz="1800" dirty="0" err="1"/>
              <a:t>montañas</a:t>
            </a:r>
            <a:r>
              <a:rPr lang="en-US" sz="1800" dirty="0"/>
              <a:t> </a:t>
            </a:r>
            <a:r>
              <a:rPr lang="en-US" sz="1800" dirty="0" err="1"/>
              <a:t>tropicales</a:t>
            </a:r>
            <a:r>
              <a:rPr lang="en-US" sz="1800" dirty="0"/>
              <a:t> </a:t>
            </a:r>
            <a:r>
              <a:rPr lang="en-US" sz="1800" dirty="0" err="1"/>
              <a:t>andinas</a:t>
            </a:r>
            <a:r>
              <a:rPr lang="en-US" sz="1800" dirty="0"/>
              <a:t>: la </a:t>
            </a:r>
            <a:r>
              <a:rPr lang="en-US" sz="1800" dirty="0" err="1"/>
              <a:t>alianza</a:t>
            </a:r>
            <a:r>
              <a:rPr lang="en-US" sz="1800" dirty="0"/>
              <a:t> intercultural con la </a:t>
            </a:r>
            <a:r>
              <a:rPr lang="en-US" sz="1800" dirty="0" err="1"/>
              <a:t>agricultura</a:t>
            </a:r>
            <a:r>
              <a:rPr lang="en-US" sz="1800" dirty="0"/>
              <a:t> familiar </a:t>
            </a:r>
            <a:r>
              <a:rPr lang="en-US" sz="1800" dirty="0" err="1"/>
              <a:t>agrobiodiversa</a:t>
            </a:r>
            <a:br>
              <a:rPr lang="en-US" sz="1400" dirty="0"/>
            </a:br>
            <a:br>
              <a:rPr lang="es-ES" sz="2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Semillas y Escuelas II</a:t>
            </a:r>
            <a:br>
              <a:rPr lang="es-E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Motivaciones y cambios generados por el proyecto que aportan a la vitalidad rural</a:t>
            </a:r>
            <a:b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2400" dirty="0">
                <a:effectLst/>
                <a:latin typeface="Calibri (cuerpo)"/>
                <a:ea typeface="Calibri" panose="020F0502020204030204" pitchFamily="34" charset="0"/>
                <a:cs typeface="Times New Roman" panose="02020603050405020304" pitchFamily="18" charset="0"/>
              </a:rPr>
              <a:t>CIZA-UNALM</a:t>
            </a:r>
            <a:br>
              <a:rPr lang="es-MX" sz="2400" dirty="0">
                <a:effectLst/>
                <a:latin typeface="Calibri (cuerpo)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sz="2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CD06C0-9A5C-541B-9501-732A7BEEE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4123" y="5733396"/>
            <a:ext cx="7143750" cy="1112837"/>
          </a:xfrm>
        </p:spPr>
        <p:txBody>
          <a:bodyPr>
            <a:normAutofit/>
          </a:bodyPr>
          <a:lstStyle/>
          <a:p>
            <a:endParaRPr lang="es-MX" sz="2000" dirty="0">
              <a:latin typeface="Calibri (cuerpo)"/>
              <a:cs typeface="Times New Roman" panose="02020603050405020304" pitchFamily="18" charset="0"/>
            </a:endParaRPr>
          </a:p>
          <a:p>
            <a:r>
              <a:rPr lang="es-MX" sz="2000" dirty="0">
                <a:latin typeface="Calibri (cuerpo)"/>
                <a:cs typeface="Times New Roman" panose="02020603050405020304" pitchFamily="18" charset="0"/>
              </a:rPr>
              <a:t>5 de diciembre del 2023</a:t>
            </a:r>
            <a:endParaRPr lang="es-PE" sz="2000" dirty="0">
              <a:latin typeface="Calibri (cuerpo)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5E7B148-E616-5826-54E6-6A33CC2A1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1429" y="132904"/>
            <a:ext cx="891068" cy="905919"/>
          </a:xfrm>
          <a:prstGeom prst="rect">
            <a:avLst/>
          </a:prstGeom>
        </p:spPr>
      </p:pic>
      <p:pic>
        <p:nvPicPr>
          <p:cNvPr id="6" name="Picture 2" descr="http://www.lamolina.edu.pe/Investigacion/programa/maiz/ESCUDO.GIF">
            <a:extLst>
              <a:ext uri="{FF2B5EF4-FFF2-40B4-BE49-F238E27FC236}">
                <a16:creationId xmlns:a16="http://schemas.microsoft.com/office/drawing/2014/main" id="{9E850378-A406-C822-C245-42A3C1C25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0000" contrast="10000"/>
          </a:blip>
          <a:srcRect/>
          <a:stretch>
            <a:fillRect/>
          </a:stretch>
        </p:blipFill>
        <p:spPr bwMode="auto">
          <a:xfrm>
            <a:off x="783190" y="169482"/>
            <a:ext cx="929876" cy="1040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n 10">
            <a:extLst>
              <a:ext uri="{FF2B5EF4-FFF2-40B4-BE49-F238E27FC236}">
                <a16:creationId xmlns:a16="http://schemas.microsoft.com/office/drawing/2014/main" id="{5D85420D-487E-DC35-DBF2-9BDFCA14A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18842" t="52756" r="59016" b="30905"/>
          <a:stretch>
            <a:fillRect/>
          </a:stretch>
        </p:blipFill>
        <p:spPr bwMode="auto">
          <a:xfrm>
            <a:off x="1903232" y="361441"/>
            <a:ext cx="1128919" cy="446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BD17831-8137-917B-F938-C16E98F7B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l="21970" t="55363" r="61978" b="32924"/>
          <a:stretch>
            <a:fillRect/>
          </a:stretch>
        </p:blipFill>
        <p:spPr bwMode="auto">
          <a:xfrm>
            <a:off x="3243348" y="402586"/>
            <a:ext cx="1104608" cy="43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7">
            <a:extLst>
              <a:ext uri="{FF2B5EF4-FFF2-40B4-BE49-F238E27FC236}">
                <a16:creationId xmlns:a16="http://schemas.microsoft.com/office/drawing/2014/main" id="{5F98592D-E9ED-3259-1744-D49CFE4B24D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39401" y="243884"/>
            <a:ext cx="1033196" cy="78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n 8">
            <a:extLst>
              <a:ext uri="{FF2B5EF4-FFF2-40B4-BE49-F238E27FC236}">
                <a16:creationId xmlns:a16="http://schemas.microsoft.com/office/drawing/2014/main" id="{1BB9D8D8-F8F8-E1ED-F5B0-F4A5395B405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08384" y="292376"/>
            <a:ext cx="1355309" cy="648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187C77A-904C-CC40-CFAE-3E20CFA1751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370" t="14337" r="75505" b="73632"/>
          <a:stretch/>
        </p:blipFill>
        <p:spPr>
          <a:xfrm>
            <a:off x="10055751" y="257596"/>
            <a:ext cx="1596083" cy="63467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428A6AE-B170-6414-FB1E-A901E840FA03}"/>
              </a:ext>
            </a:extLst>
          </p:cNvPr>
          <p:cNvSpPr txBox="1"/>
          <p:nvPr/>
        </p:nvSpPr>
        <p:spPr>
          <a:xfrm>
            <a:off x="1592468" y="1102702"/>
            <a:ext cx="7123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/>
              <a:t>CDP 19</a:t>
            </a:r>
          </a:p>
          <a:p>
            <a:pPr algn="ctr"/>
            <a:r>
              <a:rPr lang="es-ES" i="1" dirty="0"/>
              <a:t>La </a:t>
            </a:r>
            <a:r>
              <a:rPr lang="es-ES" i="1" dirty="0" err="1"/>
              <a:t>Paz,Bolivia</a:t>
            </a:r>
            <a:endParaRPr lang="es-PE" i="1" dirty="0"/>
          </a:p>
        </p:txBody>
      </p:sp>
      <p:pic>
        <p:nvPicPr>
          <p:cNvPr id="2050" name="Picture 2" descr="Agroecology Support | Institute for Agroecology | The University of Vermont">
            <a:extLst>
              <a:ext uri="{FF2B5EF4-FFF2-40B4-BE49-F238E27FC236}">
                <a16:creationId xmlns:a16="http://schemas.microsoft.com/office/drawing/2014/main" id="{C8C3EE89-9BDD-D122-9954-4C5C13AC6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319" y="167562"/>
            <a:ext cx="1210926" cy="77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453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4F6C4A40-1446-4241-8454-50B093EDBA54}"/>
              </a:ext>
            </a:extLst>
          </p:cNvPr>
          <p:cNvSpPr txBox="1">
            <a:spLocks/>
          </p:cNvSpPr>
          <p:nvPr/>
        </p:nvSpPr>
        <p:spPr>
          <a:xfrm>
            <a:off x="264517" y="1571359"/>
            <a:ext cx="6078714" cy="2156365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0120" indent="-13716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000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142500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165000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187500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/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61% de colegios nacionales atienden a la población escolar rural, sin abordar temas productivos</a:t>
            </a:r>
          </a:p>
          <a:p>
            <a:pPr marL="285750" indent="-285750" algn="just"/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Educación </a:t>
            </a:r>
            <a:r>
              <a:rPr lang="es-ES" sz="17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homogenizadora</a:t>
            </a:r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, a pesar de la gran diversidad social, cultural y ambiental: erosión cultural</a:t>
            </a:r>
          </a:p>
          <a:p>
            <a:pPr marL="285750" indent="-285750" algn="just"/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Para padres y madres de familia: escuela como espacio de prestigio, para que niños alcancen un “espacio en la sociedad” y se posicionen como ciudadanos.</a:t>
            </a:r>
          </a:p>
          <a:p>
            <a:pPr marL="285750" indent="-285750" algn="just"/>
            <a:endParaRPr lang="es-PE" sz="1700" dirty="0">
              <a:latin typeface="+mj-lt"/>
              <a:ea typeface="Batang" panose="02030600000101010101" pitchFamily="18" charset="-127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756348" y="258978"/>
            <a:ext cx="867930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dirty="0">
                <a:solidFill>
                  <a:prstClr val="white"/>
                </a:solidFill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Consideraciones Previas</a:t>
            </a:r>
            <a:endParaRPr lang="es-ES" sz="2000" dirty="0">
              <a:solidFill>
                <a:prstClr val="white"/>
              </a:solidFill>
            </a:endParaRPr>
          </a:p>
          <a:p>
            <a:pPr lvl="0" algn="ctr">
              <a:spcBef>
                <a:spcPct val="50000"/>
              </a:spcBef>
            </a:pPr>
            <a:r>
              <a:rPr lang="es-ES" b="1" dirty="0">
                <a:solidFill>
                  <a:prstClr val="white"/>
                </a:solidFill>
              </a:rPr>
              <a:t>6</a:t>
            </a:r>
            <a:r>
              <a:rPr lang="es-ES" b="1" dirty="0">
                <a:solidFill>
                  <a:prstClr val="white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. Cuál era La situación de  la Escuela rural en la región andina (caso Perú)?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76BBEC5-C20F-4188-8B0B-3CC4DD85D5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43" t="13290" r="20435" b="6303"/>
          <a:stretch/>
        </p:blipFill>
        <p:spPr>
          <a:xfrm>
            <a:off x="7104872" y="1154466"/>
            <a:ext cx="3097661" cy="224899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FAF1D9A7-D4B0-4E27-B175-AC3A79D12EE3}"/>
              </a:ext>
            </a:extLst>
          </p:cNvPr>
          <p:cNvSpPr/>
          <p:nvPr/>
        </p:nvSpPr>
        <p:spPr>
          <a:xfrm>
            <a:off x="264517" y="1058654"/>
            <a:ext cx="62066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es-ES" sz="2000" b="1" dirty="0">
                <a:latin typeface="+mj-lt"/>
                <a:ea typeface="Batang" panose="02030600000101010101" pitchFamily="18" charset="-127"/>
              </a:rPr>
              <a:t>La situación de Escuela rural en la región andina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F90681-F76B-FC45-9F53-63371F6D7B3A}"/>
              </a:ext>
            </a:extLst>
          </p:cNvPr>
          <p:cNvSpPr txBox="1"/>
          <p:nvPr/>
        </p:nvSpPr>
        <p:spPr>
          <a:xfrm>
            <a:off x="4515729" y="177810"/>
            <a:ext cx="3080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latin typeface="+mj-lt"/>
                <a:ea typeface="Batang" panose="02030600000101010101" pitchFamily="18" charset="-127"/>
              </a:rPr>
              <a:t>El Problema:</a:t>
            </a:r>
          </a:p>
          <a:p>
            <a:endParaRPr lang="es-PE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38465F9-8D7E-B270-DF29-A1B5216EA6B3}"/>
              </a:ext>
            </a:extLst>
          </p:cNvPr>
          <p:cNvSpPr txBox="1"/>
          <p:nvPr/>
        </p:nvSpPr>
        <p:spPr>
          <a:xfrm>
            <a:off x="6471138" y="4696848"/>
            <a:ext cx="3631230" cy="201337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defPPr>
              <a:defRPr lang="es-PE"/>
            </a:defPPr>
            <a:lvl1pPr marL="285750" indent="-285750" algn="just" defTabSz="685800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700">
                <a:latin typeface="+mj-lt"/>
                <a:ea typeface="Batang" panose="02030600000101010101" pitchFamily="18" charset="-127"/>
              </a:defRPr>
            </a:lvl1pPr>
            <a:lvl2pPr marL="342900" indent="-137160" defTabSz="685800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200"/>
            </a:lvl2pPr>
            <a:lvl3pPr marL="548640" indent="-137160" defTabSz="685800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/>
            </a:lvl3pPr>
            <a:lvl4pPr marL="754380" indent="-137160" defTabSz="685800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/>
            </a:lvl4pPr>
            <a:lvl5pPr marL="960120" indent="-137160" defTabSz="685800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/>
            </a:lvl5pPr>
            <a:lvl6pPr marL="1200000" indent="-171450" defTabSz="685800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>
                <a:solidFill>
                  <a:schemeClr val="bg1"/>
                </a:solidFill>
              </a:defRPr>
            </a:lvl6pPr>
            <a:lvl7pPr marL="1425000" indent="-171450" defTabSz="685800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>
                <a:solidFill>
                  <a:schemeClr val="bg1"/>
                </a:solidFill>
              </a:defRPr>
            </a:lvl7pPr>
            <a:lvl8pPr marL="1650000" indent="-171450" defTabSz="685800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>
                <a:solidFill>
                  <a:schemeClr val="bg1"/>
                </a:solidFill>
              </a:defRPr>
            </a:lvl8pPr>
            <a:lvl9pPr marL="1875000" indent="-171450" defTabSz="685800">
              <a:lnSpc>
                <a:spcPct val="10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050">
                <a:solidFill>
                  <a:schemeClr val="bg1"/>
                </a:solidFill>
              </a:defRPr>
            </a:lvl9pPr>
          </a:lstStyle>
          <a:p>
            <a:pPr marL="0" indent="0">
              <a:buNone/>
            </a:pPr>
            <a:r>
              <a:rPr lang="es-MX" dirty="0"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Incluye proceso globales y regionales de pérdida de conocimientos y de biodiversidad, incluyendo la agrobiodiversidad</a:t>
            </a:r>
          </a:p>
          <a:p>
            <a:pPr marL="0" indent="0">
              <a:buNone/>
            </a:pPr>
            <a:endParaRPr lang="es-MX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53DFE40F-EAEE-CEED-3E43-F201A1B198D5}"/>
              </a:ext>
            </a:extLst>
          </p:cNvPr>
          <p:cNvGrpSpPr/>
          <p:nvPr/>
        </p:nvGrpSpPr>
        <p:grpSpPr>
          <a:xfrm>
            <a:off x="1888336" y="77775"/>
            <a:ext cx="8415327" cy="747946"/>
            <a:chOff x="304800" y="1412619"/>
            <a:chExt cx="4267200" cy="915120"/>
          </a:xfrm>
          <a:solidFill>
            <a:schemeClr val="accent6"/>
          </a:solidFill>
        </p:grpSpPr>
        <p:sp>
          <p:nvSpPr>
            <p:cNvPr id="11" name="Rectángulo redondeado 3">
              <a:extLst>
                <a:ext uri="{FF2B5EF4-FFF2-40B4-BE49-F238E27FC236}">
                  <a16:creationId xmlns:a16="http://schemas.microsoft.com/office/drawing/2014/main" id="{2810D363-552C-2710-850A-2A1C9666FBC2}"/>
                </a:ext>
              </a:extLst>
            </p:cNvPr>
            <p:cNvSpPr/>
            <p:nvPr/>
          </p:nvSpPr>
          <p:spPr>
            <a:xfrm>
              <a:off x="304800" y="1412619"/>
              <a:ext cx="4267200" cy="9151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45415F3D-B690-E63C-34B4-AE00A50252AA}"/>
                </a:ext>
              </a:extLst>
            </p:cNvPr>
            <p:cNvSpPr txBox="1"/>
            <p:nvPr/>
          </p:nvSpPr>
          <p:spPr>
            <a:xfrm>
              <a:off x="349472" y="1457291"/>
              <a:ext cx="4177856" cy="82577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0" tIns="0" rIns="161290" bIns="0" numCol="1" spcCol="1270" anchor="ctr" anchorCtr="0">
              <a:noAutofit/>
            </a:bodyPr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s-ES" sz="3600" dirty="0"/>
                <a:t>El problema</a:t>
              </a:r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A7FB9A97-5A99-17D0-E489-269238F80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677" y="3914415"/>
            <a:ext cx="4254568" cy="282720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84DCD1C-45A2-662F-A492-A2DD32ECA25D}"/>
              </a:ext>
            </a:extLst>
          </p:cNvPr>
          <p:cNvSpPr txBox="1"/>
          <p:nvPr/>
        </p:nvSpPr>
        <p:spPr>
          <a:xfrm>
            <a:off x="6677131" y="4067196"/>
            <a:ext cx="32190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PE"/>
            </a:defPPr>
            <a:lvl1pPr lvl="0" algn="ctr">
              <a:spcBef>
                <a:spcPct val="50000"/>
              </a:spcBef>
              <a:defRPr sz="2000" b="1">
                <a:latin typeface="+mj-lt"/>
                <a:ea typeface="Batang" panose="02030600000101010101" pitchFamily="18" charset="-127"/>
              </a:defRPr>
            </a:lvl1pPr>
          </a:lstStyle>
          <a:p>
            <a:r>
              <a:rPr lang="es-ES" dirty="0"/>
              <a:t>Cambio </a:t>
            </a:r>
            <a:r>
              <a:rPr lang="es-ES" dirty="0" err="1"/>
              <a:t>socioecológico</a:t>
            </a:r>
            <a:r>
              <a:rPr lang="es-ES" dirty="0"/>
              <a:t> global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704597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BEF41DBF-2ACD-E9D1-95C9-87DE992C1A45}"/>
              </a:ext>
            </a:extLst>
          </p:cNvPr>
          <p:cNvGrpSpPr/>
          <p:nvPr/>
        </p:nvGrpSpPr>
        <p:grpSpPr>
          <a:xfrm>
            <a:off x="1888336" y="151477"/>
            <a:ext cx="8415327" cy="747946"/>
            <a:chOff x="304800" y="1412619"/>
            <a:chExt cx="4267200" cy="915120"/>
          </a:xfrm>
          <a:solidFill>
            <a:schemeClr val="accent6"/>
          </a:solidFill>
        </p:grpSpPr>
        <p:sp>
          <p:nvSpPr>
            <p:cNvPr id="6" name="Rectángulo redondeado 3">
              <a:extLst>
                <a:ext uri="{FF2B5EF4-FFF2-40B4-BE49-F238E27FC236}">
                  <a16:creationId xmlns:a16="http://schemas.microsoft.com/office/drawing/2014/main" id="{7C1A88B5-0447-1C1B-522D-FA6FF6DE6687}"/>
                </a:ext>
              </a:extLst>
            </p:cNvPr>
            <p:cNvSpPr/>
            <p:nvPr/>
          </p:nvSpPr>
          <p:spPr>
            <a:xfrm>
              <a:off x="304800" y="1412619"/>
              <a:ext cx="4267200" cy="9151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7BB2779-5D32-0189-9515-16061F52CBF0}"/>
                </a:ext>
              </a:extLst>
            </p:cNvPr>
            <p:cNvSpPr txBox="1"/>
            <p:nvPr/>
          </p:nvSpPr>
          <p:spPr>
            <a:xfrm>
              <a:off x="349472" y="1457291"/>
              <a:ext cx="4177856" cy="82577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0" tIns="0" rIns="161290" bIns="0" numCol="1" spcCol="1270" anchor="ctr" anchorCtr="0">
              <a:noAutofit/>
            </a:bodyPr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s-ES" sz="3600" dirty="0"/>
                <a:t>El proyecto Semillas y Escuelas</a:t>
              </a:r>
            </a:p>
          </p:txBody>
        </p:sp>
      </p:grpSp>
      <p:pic>
        <p:nvPicPr>
          <p:cNvPr id="18" name="Imagen 17">
            <a:extLst>
              <a:ext uri="{FF2B5EF4-FFF2-40B4-BE49-F238E27FC236}">
                <a16:creationId xmlns:a16="http://schemas.microsoft.com/office/drawing/2014/main" id="{640B73FA-C351-F88E-4C5A-567415141C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1" r="27402"/>
          <a:stretch/>
        </p:blipFill>
        <p:spPr>
          <a:xfrm>
            <a:off x="651304" y="932771"/>
            <a:ext cx="2383102" cy="3525625"/>
          </a:xfrm>
          <a:prstGeom prst="rect">
            <a:avLst/>
          </a:prstGeom>
          <a:effectLst/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78B12CB1-4C8A-AAB1-C994-4CFEE4D886BD}"/>
              </a:ext>
            </a:extLst>
          </p:cNvPr>
          <p:cNvSpPr txBox="1"/>
          <p:nvPr/>
        </p:nvSpPr>
        <p:spPr>
          <a:xfrm>
            <a:off x="3037770" y="1945509"/>
            <a:ext cx="2110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/>
              <a:t>40 docentes </a:t>
            </a:r>
          </a:p>
          <a:p>
            <a:pPr algn="ctr"/>
            <a:r>
              <a:rPr lang="es-ES" sz="1000" dirty="0"/>
              <a:t>de escuelas rurales</a:t>
            </a:r>
            <a:endParaRPr lang="es-PE" sz="100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AAEDA0D-5463-B14E-5304-C3BE86470104}"/>
              </a:ext>
            </a:extLst>
          </p:cNvPr>
          <p:cNvSpPr txBox="1"/>
          <p:nvPr/>
        </p:nvSpPr>
        <p:spPr>
          <a:xfrm>
            <a:off x="6184396" y="3856278"/>
            <a:ext cx="21107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3 </a:t>
            </a:r>
            <a:r>
              <a:rPr lang="es-ES" sz="1000" dirty="0" err="1"/>
              <a:t>ONGs</a:t>
            </a:r>
            <a:r>
              <a:rPr lang="es-ES" sz="1000" dirty="0"/>
              <a:t> socias locales</a:t>
            </a:r>
            <a:endParaRPr lang="es-PE" sz="100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897F1425-42EF-BC3D-67DD-F05E493D4270}"/>
              </a:ext>
            </a:extLst>
          </p:cNvPr>
          <p:cNvSpPr txBox="1"/>
          <p:nvPr/>
        </p:nvSpPr>
        <p:spPr>
          <a:xfrm>
            <a:off x="1451057" y="4728303"/>
            <a:ext cx="9466677" cy="19822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0" numCol="1" spcCol="1270" anchor="ctr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s-ES" sz="1500" dirty="0">
                <a:solidFill>
                  <a:schemeClr val="tx1"/>
                </a:solidFill>
              </a:rPr>
              <a:t>Objetivo 1: </a:t>
            </a:r>
          </a:p>
          <a:p>
            <a:pPr>
              <a:lnSpc>
                <a:spcPct val="110000"/>
              </a:lnSpc>
            </a:pPr>
            <a:r>
              <a:rPr lang="es-ES" sz="1500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Pregunta 1. ¿ En que medida hay un cambio en la práctica pedagógica de la escuela en relación a la valoración y respeto dialógico del conocimiento tradicional agrícola de los/as niño/as campesinos</a:t>
            </a:r>
            <a:endParaRPr lang="es-PE" sz="15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endParaRPr lang="es-ES" sz="15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s-ES" sz="15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Pregunta 2. ¿Cómo los padres y madres agricultores de la comunidad aportan a situar a la escuela como un espacio </a:t>
            </a:r>
            <a:r>
              <a:rPr lang="es-ES" sz="1500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que</a:t>
            </a:r>
            <a:r>
              <a:rPr lang="es-ES" sz="15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impulsa la (</a:t>
            </a:r>
            <a:r>
              <a:rPr lang="es-ES" sz="15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</a:t>
            </a:r>
            <a:r>
              <a:rPr lang="es-ES" sz="15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)cultura de las comunidades desde su visión sobre la agricultura andina y la identidad territorial?</a:t>
            </a:r>
          </a:p>
          <a:p>
            <a:pPr>
              <a:lnSpc>
                <a:spcPct val="110000"/>
              </a:lnSpc>
            </a:pPr>
            <a:endParaRPr lang="es-ES" sz="15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5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F3B3F8E-B0B7-1852-67EC-D594BC9FE8F7}"/>
              </a:ext>
            </a:extLst>
          </p:cNvPr>
          <p:cNvSpPr txBox="1"/>
          <p:nvPr/>
        </p:nvSpPr>
        <p:spPr>
          <a:xfrm>
            <a:off x="8070529" y="1129217"/>
            <a:ext cx="3999551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Objetivo 1. Promover </a:t>
            </a:r>
            <a:r>
              <a:rPr lang="es-ES" sz="1400" b="1" dirty="0"/>
              <a:t>innovaciones educativas interculturales</a:t>
            </a:r>
            <a:r>
              <a:rPr lang="es-ES" sz="1400" dirty="0"/>
              <a:t> que contribuyan con la continuidad de la enseñanza- aprendizaje de los conocimientos tradicionales andinos relacionados a la agricultura familiar agroecológica, a nivel de sistema educativo rural andino</a:t>
            </a:r>
            <a:endParaRPr lang="es-PE" sz="1400" dirty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55FB96C3-F93B-6BE9-7287-63998BFDA44B}"/>
              </a:ext>
            </a:extLst>
          </p:cNvPr>
          <p:cNvSpPr/>
          <p:nvPr/>
        </p:nvSpPr>
        <p:spPr>
          <a:xfrm>
            <a:off x="3467300" y="1042397"/>
            <a:ext cx="4431278" cy="33830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07471FF-EEBD-0AF1-D09A-E9B85158F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331" y="1224125"/>
            <a:ext cx="866067" cy="87700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CAF3925-692D-F127-91EF-A708B54C84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084" y="978451"/>
            <a:ext cx="1124991" cy="112499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F3E2202-E2CF-39B7-517E-6F69923177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869" y="2598395"/>
            <a:ext cx="1297529" cy="119986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EA60E00-7BCE-B82F-67E9-054937D9C3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796" y="2798942"/>
            <a:ext cx="1106525" cy="1106525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0429F638-E560-21D0-02D8-F0B9B8D4ACAA}"/>
              </a:ext>
            </a:extLst>
          </p:cNvPr>
          <p:cNvSpPr txBox="1"/>
          <p:nvPr/>
        </p:nvSpPr>
        <p:spPr>
          <a:xfrm>
            <a:off x="4874261" y="2073266"/>
            <a:ext cx="1560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/>
              <a:t>50 agricultores/as que</a:t>
            </a:r>
          </a:p>
          <a:p>
            <a:pPr algn="ctr"/>
            <a:r>
              <a:rPr lang="es-ES" sz="1000" dirty="0"/>
              <a:t> son padres y madres de familia (</a:t>
            </a:r>
            <a:r>
              <a:rPr lang="es-ES" sz="1000" dirty="0" err="1"/>
              <a:t>APAFAs</a:t>
            </a:r>
            <a:r>
              <a:rPr lang="es-ES" sz="1000" dirty="0"/>
              <a:t>), 3 comunidades</a:t>
            </a:r>
            <a:endParaRPr lang="es-PE" sz="10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C936602-C077-FE63-B10B-6D84E3F65896}"/>
              </a:ext>
            </a:extLst>
          </p:cNvPr>
          <p:cNvSpPr txBox="1"/>
          <p:nvPr/>
        </p:nvSpPr>
        <p:spPr>
          <a:xfrm>
            <a:off x="3423313" y="3750497"/>
            <a:ext cx="1642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/>
              <a:t>4 Universidades y 3  institutos pedagógicos</a:t>
            </a:r>
            <a:endParaRPr lang="es-PE" sz="1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49659BA-2CC2-644C-4131-2008EFF419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468" y="986430"/>
            <a:ext cx="1124991" cy="11249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F649108-2697-5578-5FFA-F6400247CFDD}"/>
              </a:ext>
            </a:extLst>
          </p:cNvPr>
          <p:cNvSpPr txBox="1"/>
          <p:nvPr/>
        </p:nvSpPr>
        <p:spPr>
          <a:xfrm>
            <a:off x="5963651" y="2037815"/>
            <a:ext cx="2110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/>
              <a:t>700 estudiantes </a:t>
            </a:r>
          </a:p>
          <a:p>
            <a:pPr algn="ctr"/>
            <a:r>
              <a:rPr lang="es-ES" sz="1000" dirty="0"/>
              <a:t>(al año)</a:t>
            </a:r>
            <a:endParaRPr lang="es-PE" sz="10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DF284D2-7316-786A-5FE4-5E52309C27A3}"/>
              </a:ext>
            </a:extLst>
          </p:cNvPr>
          <p:cNvSpPr txBox="1"/>
          <p:nvPr/>
        </p:nvSpPr>
        <p:spPr>
          <a:xfrm>
            <a:off x="3176148" y="1920307"/>
            <a:ext cx="2110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/>
              <a:t>40 docentes rurales</a:t>
            </a:r>
          </a:p>
          <a:p>
            <a:pPr algn="ctr"/>
            <a:r>
              <a:rPr lang="es-ES" sz="1000" dirty="0"/>
              <a:t>6 escuelas</a:t>
            </a:r>
            <a:endParaRPr lang="es-PE" sz="10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5AB05E8-0AE4-AD3D-74B8-3BA10DF57B15}"/>
              </a:ext>
            </a:extLst>
          </p:cNvPr>
          <p:cNvSpPr txBox="1"/>
          <p:nvPr/>
        </p:nvSpPr>
        <p:spPr>
          <a:xfrm>
            <a:off x="6609261" y="3854954"/>
            <a:ext cx="1510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/>
              <a:t>3 </a:t>
            </a:r>
            <a:r>
              <a:rPr lang="es-ES" sz="1000" dirty="0" err="1"/>
              <a:t>ONGs</a:t>
            </a:r>
            <a:r>
              <a:rPr lang="es-ES" sz="1000" dirty="0"/>
              <a:t> socias locales</a:t>
            </a:r>
            <a:endParaRPr lang="es-PE" sz="10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47F7CDF-B05F-C437-122E-02D307BB74DE}"/>
              </a:ext>
            </a:extLst>
          </p:cNvPr>
          <p:cNvSpPr txBox="1"/>
          <p:nvPr/>
        </p:nvSpPr>
        <p:spPr>
          <a:xfrm>
            <a:off x="1004775" y="1928001"/>
            <a:ext cx="117395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>
                <a:solidFill>
                  <a:schemeClr val="bg1"/>
                </a:solidFill>
              </a:rPr>
              <a:t>Pechuquiz</a:t>
            </a:r>
            <a:endParaRPr lang="es-ES" sz="1200" dirty="0">
              <a:solidFill>
                <a:schemeClr val="bg1"/>
              </a:solidFill>
            </a:endParaRPr>
          </a:p>
          <a:p>
            <a:endParaRPr lang="es-ES" sz="700" dirty="0">
              <a:solidFill>
                <a:schemeClr val="bg1"/>
              </a:solidFill>
            </a:endParaRPr>
          </a:p>
          <a:p>
            <a:r>
              <a:rPr lang="es-ES" sz="1000" b="1" dirty="0">
                <a:solidFill>
                  <a:srgbClr val="FFFF00"/>
                </a:solidFill>
              </a:rPr>
              <a:t>Piura</a:t>
            </a:r>
            <a:endParaRPr lang="es-PE" sz="1000" b="1" dirty="0">
              <a:solidFill>
                <a:srgbClr val="FFFF00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666CBB2-4741-B8D6-C1D6-74D0149CC774}"/>
              </a:ext>
            </a:extLst>
          </p:cNvPr>
          <p:cNvSpPr txBox="1"/>
          <p:nvPr/>
        </p:nvSpPr>
        <p:spPr>
          <a:xfrm>
            <a:off x="1554843" y="2586677"/>
            <a:ext cx="117395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</a:rPr>
              <a:t>3 de mayo de </a:t>
            </a:r>
            <a:r>
              <a:rPr lang="es-ES" sz="1200" dirty="0" err="1">
                <a:solidFill>
                  <a:schemeClr val="bg1"/>
                </a:solidFill>
              </a:rPr>
              <a:t>Huayllacayán</a:t>
            </a:r>
            <a:endParaRPr lang="es-ES" sz="1200" dirty="0">
              <a:solidFill>
                <a:schemeClr val="bg1"/>
              </a:solidFill>
            </a:endParaRPr>
          </a:p>
          <a:p>
            <a:endParaRPr lang="es-ES" sz="400" dirty="0">
              <a:solidFill>
                <a:schemeClr val="bg1"/>
              </a:solidFill>
            </a:endParaRPr>
          </a:p>
          <a:p>
            <a:r>
              <a:rPr lang="es-ES" sz="1000" b="1" dirty="0">
                <a:solidFill>
                  <a:srgbClr val="FFFF00"/>
                </a:solidFill>
              </a:rPr>
              <a:t>Huánuco</a:t>
            </a:r>
            <a:endParaRPr lang="es-PE" sz="1000" b="1" dirty="0">
              <a:solidFill>
                <a:srgbClr val="FFFF00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05BE034-B548-2684-41B3-3A4A1710E7C5}"/>
              </a:ext>
            </a:extLst>
          </p:cNvPr>
          <p:cNvSpPr txBox="1"/>
          <p:nvPr/>
        </p:nvSpPr>
        <p:spPr>
          <a:xfrm>
            <a:off x="2241888" y="3472225"/>
            <a:ext cx="117395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>
                <a:solidFill>
                  <a:schemeClr val="bg1"/>
                </a:solidFill>
              </a:rPr>
              <a:t>Patahuasi</a:t>
            </a:r>
            <a:endParaRPr lang="es-ES" sz="1200" dirty="0">
              <a:solidFill>
                <a:schemeClr val="bg1"/>
              </a:solidFill>
            </a:endParaRPr>
          </a:p>
          <a:p>
            <a:endParaRPr lang="es-ES" sz="700" dirty="0">
              <a:solidFill>
                <a:schemeClr val="bg1"/>
              </a:solidFill>
            </a:endParaRPr>
          </a:p>
          <a:p>
            <a:r>
              <a:rPr lang="es-ES" sz="1000" b="1" dirty="0" err="1">
                <a:solidFill>
                  <a:srgbClr val="FFFF00"/>
                </a:solidFill>
              </a:rPr>
              <a:t>Apurimac</a:t>
            </a:r>
            <a:endParaRPr lang="es-PE" sz="10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Político - Iconos gratis de personas">
            <a:extLst>
              <a:ext uri="{FF2B5EF4-FFF2-40B4-BE49-F238E27FC236}">
                <a16:creationId xmlns:a16="http://schemas.microsoft.com/office/drawing/2014/main" id="{06CD64C0-B972-C006-E7EF-E414A14A0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994" y="2890109"/>
            <a:ext cx="1120725" cy="11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CDCC1244-5334-CA78-7287-4CCDEDAFE70F}"/>
              </a:ext>
            </a:extLst>
          </p:cNvPr>
          <p:cNvSpPr txBox="1"/>
          <p:nvPr/>
        </p:nvSpPr>
        <p:spPr>
          <a:xfrm>
            <a:off x="4971953" y="4033063"/>
            <a:ext cx="1510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/>
              <a:t>Autoridades políticas (UGEL, DRE, MINEDU)</a:t>
            </a:r>
            <a:endParaRPr lang="es-PE" sz="10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637A02D-36C0-ABC1-350F-EF2F1AD8993D}"/>
              </a:ext>
            </a:extLst>
          </p:cNvPr>
          <p:cNvSpPr txBox="1"/>
          <p:nvPr/>
        </p:nvSpPr>
        <p:spPr>
          <a:xfrm>
            <a:off x="8070529" y="2735916"/>
            <a:ext cx="3999551" cy="160043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>
            <a:defPPr>
              <a:defRPr lang="es-PE"/>
            </a:defPPr>
            <a:lvl1pPr>
              <a:defRPr sz="1400"/>
            </a:lvl1pPr>
          </a:lstStyle>
          <a:p>
            <a:r>
              <a:rPr lang="es-MX" dirty="0"/>
              <a:t>Objetivo 2. Aportar con </a:t>
            </a:r>
            <a:r>
              <a:rPr lang="es-MX" b="1" dirty="0"/>
              <a:t>recomendaciones para políticas públicas</a:t>
            </a:r>
            <a:r>
              <a:rPr lang="es-MX" dirty="0"/>
              <a:t> que respalden la creación de un sistema educativo intercultural local y regional que refleje la alianza entre la agricultura familiar andina y la escuela rural, para la valoración de los conocimientos tradicionales sobre la ABD nativa en un contexto de cambio global</a:t>
            </a:r>
            <a:endParaRPr lang="es-PE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25BCF02-9DC5-0CE2-7467-3E3D97F5AC94}"/>
              </a:ext>
            </a:extLst>
          </p:cNvPr>
          <p:cNvSpPr/>
          <p:nvPr/>
        </p:nvSpPr>
        <p:spPr>
          <a:xfrm>
            <a:off x="6397719" y="1068471"/>
            <a:ext cx="1366602" cy="1312858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15538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ED19931D-3067-E7FC-96CE-83A72C610A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49" t="7626" r="12307" b="5126"/>
          <a:stretch/>
        </p:blipFill>
        <p:spPr>
          <a:xfrm>
            <a:off x="8320064" y="4619496"/>
            <a:ext cx="3163940" cy="199499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71D46E-6680-09C0-E594-CAA834640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672" y="675681"/>
            <a:ext cx="5858358" cy="1325563"/>
          </a:xfrm>
        </p:spPr>
        <p:txBody>
          <a:bodyPr>
            <a:noAutofit/>
          </a:bodyPr>
          <a:lstStyle/>
          <a:p>
            <a:pPr algn="ctr"/>
            <a:br>
              <a:rPr lang="es-ES" sz="2400" b="1" dirty="0"/>
            </a:br>
            <a:r>
              <a:rPr lang="es-ES" sz="2400" b="1" dirty="0"/>
              <a:t>La representatividad de instituciones académicas y de desarrollo</a:t>
            </a:r>
            <a:endParaRPr lang="es-PE" sz="2400" b="1" dirty="0"/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577DF08E-2AE3-63CB-B1BB-6657745AA017}"/>
              </a:ext>
            </a:extLst>
          </p:cNvPr>
          <p:cNvGrpSpPr/>
          <p:nvPr/>
        </p:nvGrpSpPr>
        <p:grpSpPr>
          <a:xfrm>
            <a:off x="1888336" y="77775"/>
            <a:ext cx="8415327" cy="747946"/>
            <a:chOff x="304800" y="1412619"/>
            <a:chExt cx="4267200" cy="915120"/>
          </a:xfrm>
          <a:solidFill>
            <a:schemeClr val="accent6"/>
          </a:solidFill>
        </p:grpSpPr>
        <p:sp>
          <p:nvSpPr>
            <p:cNvPr id="27" name="Rectángulo redondeado 3">
              <a:extLst>
                <a:ext uri="{FF2B5EF4-FFF2-40B4-BE49-F238E27FC236}">
                  <a16:creationId xmlns:a16="http://schemas.microsoft.com/office/drawing/2014/main" id="{57D5202D-74AD-876A-5CFC-CE7A9372132D}"/>
                </a:ext>
              </a:extLst>
            </p:cNvPr>
            <p:cNvSpPr/>
            <p:nvPr/>
          </p:nvSpPr>
          <p:spPr>
            <a:xfrm>
              <a:off x="304800" y="1412619"/>
              <a:ext cx="4267200" cy="9151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12183900-A320-BB3A-E635-09587844EDCE}"/>
                </a:ext>
              </a:extLst>
            </p:cNvPr>
            <p:cNvSpPr txBox="1"/>
            <p:nvPr/>
          </p:nvSpPr>
          <p:spPr>
            <a:xfrm>
              <a:off x="349472" y="1457291"/>
              <a:ext cx="4177856" cy="82577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0" tIns="0" rIns="161290" bIns="0" numCol="1" spcCol="1270" anchor="ctr" anchorCtr="0">
              <a:noAutofit/>
            </a:bodyPr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s-ES" sz="3600" dirty="0"/>
                <a:t>Qué los motiva: las instituciones y la IAP</a:t>
              </a:r>
            </a:p>
          </p:txBody>
        </p:sp>
      </p:grpSp>
      <p:pic>
        <p:nvPicPr>
          <p:cNvPr id="32" name="Imagen 31">
            <a:extLst>
              <a:ext uri="{FF2B5EF4-FFF2-40B4-BE49-F238E27FC236}">
                <a16:creationId xmlns:a16="http://schemas.microsoft.com/office/drawing/2014/main" id="{B67BE671-C361-FC36-F7DA-CCE2F132C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1" y="1306371"/>
            <a:ext cx="686913" cy="686913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40766709-2234-A773-4243-9DA258FA05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0" y="5948015"/>
            <a:ext cx="747947" cy="747947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5519338E-7692-8693-2317-6F455398A0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13" y="2207539"/>
            <a:ext cx="849089" cy="849089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F365F076-F663-7C25-0A50-0EA23BE7A8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62" y="3743730"/>
            <a:ext cx="875766" cy="875766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0BCBC3CB-2953-E2D4-6069-BAB885DEA1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18" y="4873411"/>
            <a:ext cx="849089" cy="849089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4949A549-A328-9882-ADC4-EF790A3392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19" y="2761777"/>
            <a:ext cx="973543" cy="930976"/>
          </a:xfrm>
          <a:prstGeom prst="rect">
            <a:avLst/>
          </a:prstGeom>
        </p:spPr>
      </p:pic>
      <p:pic>
        <p:nvPicPr>
          <p:cNvPr id="1026" name="Picture 2" descr="Workshop ">
            <a:extLst>
              <a:ext uri="{FF2B5EF4-FFF2-40B4-BE49-F238E27FC236}">
                <a16:creationId xmlns:a16="http://schemas.microsoft.com/office/drawing/2014/main" id="{D9C49FB1-EF27-1697-EA14-3A4721362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95" y="248162"/>
            <a:ext cx="843954" cy="84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62D586F-C5D0-193B-914C-33C8CC4FC769}"/>
              </a:ext>
            </a:extLst>
          </p:cNvPr>
          <p:cNvSpPr txBox="1"/>
          <p:nvPr/>
        </p:nvSpPr>
        <p:spPr>
          <a:xfrm>
            <a:off x="1553218" y="4335464"/>
            <a:ext cx="642893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400" b="1" dirty="0">
                <a:latin typeface="+mj-lt"/>
                <a:ea typeface="+mj-ea"/>
                <a:cs typeface="+mj-cs"/>
              </a:rPr>
              <a:t>La metodología IAP y sus resultado (innovaciones)</a:t>
            </a:r>
            <a:endParaRPr lang="es-PE" sz="24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4BF53AA-3492-1A26-C069-4F158DDBAA0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923" t="7626" r="18770" b="2739"/>
          <a:stretch/>
        </p:blipFill>
        <p:spPr>
          <a:xfrm>
            <a:off x="2042782" y="1635848"/>
            <a:ext cx="3029890" cy="2250716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68F3E2D2-3D23-D692-3E40-AFBA9EE08DA3}"/>
              </a:ext>
            </a:extLst>
          </p:cNvPr>
          <p:cNvSpPr txBox="1"/>
          <p:nvPr/>
        </p:nvSpPr>
        <p:spPr>
          <a:xfrm>
            <a:off x="5286633" y="1809815"/>
            <a:ext cx="5644397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sz="1600" i="1" u="sng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docentes jóvenes</a:t>
            </a:r>
            <a:endParaRPr lang="es-PE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r>
              <a:rPr lang="es-E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Ven una propuesta que impulsa a innovar, crear contextualizando. Los directores son clave. Interés en certificados, publicaciones (para CV). Búsqueda del reconocimiento por parte de instituciones regionales (UGEL Y DRE) y nacionales (MINEDU). Representatividad de CIZA-UNALM y </a:t>
            </a:r>
            <a:r>
              <a:rPr lang="es-E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ONGs</a:t>
            </a:r>
            <a:r>
              <a:rPr lang="es-E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s-PE" sz="1600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E5265A33-6858-36C8-5CAE-662BF6E63428}"/>
              </a:ext>
            </a:extLst>
          </p:cNvPr>
          <p:cNvSpPr txBox="1"/>
          <p:nvPr/>
        </p:nvSpPr>
        <p:spPr>
          <a:xfrm>
            <a:off x="1722173" y="4792705"/>
            <a:ext cx="6428936" cy="1606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sz="1600" i="1" u="sng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padres, madres jóvenes, agricultores/as</a:t>
            </a:r>
            <a:endParaRPr lang="es-PE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r>
              <a:rPr lang="es-ES" sz="1600" dirty="0">
                <a:latin typeface="Arial" panose="020B0604020202020204" pitchFamily="34" charset="0"/>
              </a:rPr>
              <a:t>La reflexión y las innovaciones educativas contribuyó a que se reconozcan como protagonistas y poseedores de sus saberes, orgullosos, y como maestros/as. Las mujeres interactúan y reflexionan entre sí, aprenden de ellas y reconocen que tienen voz, y se hacen escuchar, logrando mayor visibilización.</a:t>
            </a:r>
            <a:endParaRPr lang="es-PE" sz="1600" dirty="0">
              <a:latin typeface="Arial" panose="020B0604020202020204" pitchFamily="34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EABEC74F-2A8B-D7D1-EDA3-19FD269FA629}"/>
              </a:ext>
            </a:extLst>
          </p:cNvPr>
          <p:cNvSpPr txBox="1"/>
          <p:nvPr/>
        </p:nvSpPr>
        <p:spPr>
          <a:xfrm>
            <a:off x="2541836" y="3840548"/>
            <a:ext cx="2031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Talleres nacionales</a:t>
            </a:r>
            <a:endParaRPr lang="es-PE" sz="1400" dirty="0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9F7C654-FE16-499F-9507-69B2A496BE8C}"/>
              </a:ext>
            </a:extLst>
          </p:cNvPr>
          <p:cNvSpPr txBox="1"/>
          <p:nvPr/>
        </p:nvSpPr>
        <p:spPr>
          <a:xfrm>
            <a:off x="8899248" y="6550223"/>
            <a:ext cx="2031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Talleres regionales</a:t>
            </a:r>
            <a:endParaRPr lang="es-PE" sz="1400" dirty="0"/>
          </a:p>
        </p:txBody>
      </p:sp>
    </p:spTree>
    <p:extLst>
      <p:ext uri="{BB962C8B-B14F-4D97-AF65-F5344CB8AC3E}">
        <p14:creationId xmlns:p14="http://schemas.microsoft.com/office/powerpoint/2010/main" val="1174271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1D46E-6680-09C0-E594-CAA834640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726" y="675681"/>
            <a:ext cx="9644304" cy="1325563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/>
              <a:t>Eventos y espacios de encuentro que motivan</a:t>
            </a:r>
            <a:endParaRPr lang="es-PE" sz="2400" b="1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4100EAE8-DB62-98C5-234D-07522F5FCE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34" t="7185" r="19234" b="-283"/>
          <a:stretch/>
        </p:blipFill>
        <p:spPr>
          <a:xfrm>
            <a:off x="8433060" y="4061514"/>
            <a:ext cx="2652921" cy="2012417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id="{577DF08E-2AE3-63CB-B1BB-6657745AA017}"/>
              </a:ext>
            </a:extLst>
          </p:cNvPr>
          <p:cNvGrpSpPr/>
          <p:nvPr/>
        </p:nvGrpSpPr>
        <p:grpSpPr>
          <a:xfrm>
            <a:off x="1888336" y="77775"/>
            <a:ext cx="8415327" cy="747946"/>
            <a:chOff x="304800" y="1412619"/>
            <a:chExt cx="4267200" cy="915120"/>
          </a:xfrm>
          <a:solidFill>
            <a:schemeClr val="accent6"/>
          </a:solidFill>
        </p:grpSpPr>
        <p:sp>
          <p:nvSpPr>
            <p:cNvPr id="27" name="Rectángulo redondeado 3">
              <a:extLst>
                <a:ext uri="{FF2B5EF4-FFF2-40B4-BE49-F238E27FC236}">
                  <a16:creationId xmlns:a16="http://schemas.microsoft.com/office/drawing/2014/main" id="{57D5202D-74AD-876A-5CFC-CE7A9372132D}"/>
                </a:ext>
              </a:extLst>
            </p:cNvPr>
            <p:cNvSpPr/>
            <p:nvPr/>
          </p:nvSpPr>
          <p:spPr>
            <a:xfrm>
              <a:off x="304800" y="1412619"/>
              <a:ext cx="4267200" cy="9151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12183900-A320-BB3A-E635-09587844EDCE}"/>
                </a:ext>
              </a:extLst>
            </p:cNvPr>
            <p:cNvSpPr txBox="1"/>
            <p:nvPr/>
          </p:nvSpPr>
          <p:spPr>
            <a:xfrm>
              <a:off x="349472" y="1457291"/>
              <a:ext cx="4177856" cy="82577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0" tIns="0" rIns="161290" bIns="0" numCol="1" spcCol="1270" anchor="ctr" anchorCtr="0">
              <a:noAutofit/>
            </a:bodyPr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s-ES" sz="3600" dirty="0"/>
                <a:t>Qué los motiva: las innovaciones</a:t>
              </a:r>
            </a:p>
          </p:txBody>
        </p:sp>
      </p:grpSp>
      <p:pic>
        <p:nvPicPr>
          <p:cNvPr id="30" name="Imagen 29">
            <a:extLst>
              <a:ext uri="{FF2B5EF4-FFF2-40B4-BE49-F238E27FC236}">
                <a16:creationId xmlns:a16="http://schemas.microsoft.com/office/drawing/2014/main" id="{F2813587-C74C-8ECF-FEFF-3C6841C1A4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67" t="27714" r="14058" b="21587"/>
          <a:stretch/>
        </p:blipFill>
        <p:spPr>
          <a:xfrm>
            <a:off x="1843460" y="4061514"/>
            <a:ext cx="2480674" cy="1886501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B67BE671-C361-FC36-F7DA-CCE2F132CC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1" y="1306371"/>
            <a:ext cx="686913" cy="686913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40766709-2234-A773-4243-9DA258FA05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0" y="5948015"/>
            <a:ext cx="747947" cy="747947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5519338E-7692-8693-2317-6F455398A0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13" y="2207539"/>
            <a:ext cx="849089" cy="849089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F365F076-F663-7C25-0A50-0EA23BE7A8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62" y="3743730"/>
            <a:ext cx="875766" cy="875766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0BCBC3CB-2953-E2D4-6069-BAB885DEA1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18" y="4873411"/>
            <a:ext cx="849089" cy="849089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4949A549-A328-9882-ADC4-EF790A3392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19" y="2761777"/>
            <a:ext cx="973543" cy="930976"/>
          </a:xfrm>
          <a:prstGeom prst="rect">
            <a:avLst/>
          </a:prstGeom>
        </p:spPr>
      </p:pic>
      <p:pic>
        <p:nvPicPr>
          <p:cNvPr id="1026" name="Picture 2" descr="Workshop ">
            <a:extLst>
              <a:ext uri="{FF2B5EF4-FFF2-40B4-BE49-F238E27FC236}">
                <a16:creationId xmlns:a16="http://schemas.microsoft.com/office/drawing/2014/main" id="{D9C49FB1-EF27-1697-EA14-3A4721362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95" y="248162"/>
            <a:ext cx="843954" cy="84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0B8FEB-3F7F-EC20-2F00-85F055656B7A}"/>
              </a:ext>
            </a:extLst>
          </p:cNvPr>
          <p:cNvSpPr txBox="1"/>
          <p:nvPr/>
        </p:nvSpPr>
        <p:spPr>
          <a:xfrm>
            <a:off x="2008747" y="5968957"/>
            <a:ext cx="2031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Chacra de papas nativas</a:t>
            </a:r>
            <a:endParaRPr lang="es-PE" sz="1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7E690DE-FBF6-012D-CD3B-45760881A79E}"/>
              </a:ext>
            </a:extLst>
          </p:cNvPr>
          <p:cNvSpPr txBox="1"/>
          <p:nvPr/>
        </p:nvSpPr>
        <p:spPr>
          <a:xfrm>
            <a:off x="8899248" y="6001991"/>
            <a:ext cx="2031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Mapas parlantes</a:t>
            </a:r>
            <a:endParaRPr lang="es-PE" sz="14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5720D9-4E09-4D7B-9989-75C7425A288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1733" b="4697"/>
          <a:stretch/>
        </p:blipFill>
        <p:spPr>
          <a:xfrm>
            <a:off x="8433060" y="1925403"/>
            <a:ext cx="2652921" cy="173621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8E86563-1343-6E23-4739-8B498F59BD3B}"/>
              </a:ext>
            </a:extLst>
          </p:cNvPr>
          <p:cNvSpPr txBox="1"/>
          <p:nvPr/>
        </p:nvSpPr>
        <p:spPr>
          <a:xfrm>
            <a:off x="8732374" y="3589841"/>
            <a:ext cx="2031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Programa radial</a:t>
            </a:r>
            <a:endParaRPr lang="es-PE" sz="14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861D198-CD47-EBAA-27AD-D65BA03D3CAA}"/>
              </a:ext>
            </a:extLst>
          </p:cNvPr>
          <p:cNvSpPr txBox="1"/>
          <p:nvPr/>
        </p:nvSpPr>
        <p:spPr>
          <a:xfrm>
            <a:off x="4583615" y="2438757"/>
            <a:ext cx="3436315" cy="3236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s-ES" sz="1800" i="1" u="sng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estudiantes</a:t>
            </a:r>
            <a:endParaRPr lang="es-P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Pueden tener un espacio que no es ajeno a su comunidad, donde pueden aprender de manera lúdica-didáctica.</a:t>
            </a:r>
            <a:endParaRPr lang="es-P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 radio, la chacra, las ferias y reconocimiento del territorio son otras formas de educar, “aprender haciendo”.</a:t>
            </a:r>
            <a:endParaRPr lang="es-P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s-PE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EE9280F8-96E0-F778-494D-BB8523F7261F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2869" t="7626" r="14192" b="6428"/>
          <a:stretch/>
        </p:blipFill>
        <p:spPr>
          <a:xfrm>
            <a:off x="1697380" y="1925403"/>
            <a:ext cx="2539364" cy="17673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B8FA2C4-4464-90A7-442A-FAC4C30651E6}"/>
              </a:ext>
            </a:extLst>
          </p:cNvPr>
          <p:cNvSpPr txBox="1"/>
          <p:nvPr/>
        </p:nvSpPr>
        <p:spPr>
          <a:xfrm>
            <a:off x="1697380" y="3605170"/>
            <a:ext cx="2474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Ferias de agrobiodiversidad</a:t>
            </a:r>
            <a:endParaRPr lang="es-PE" sz="1400" dirty="0"/>
          </a:p>
        </p:txBody>
      </p:sp>
    </p:spTree>
    <p:extLst>
      <p:ext uri="{BB962C8B-B14F-4D97-AF65-F5344CB8AC3E}">
        <p14:creationId xmlns:p14="http://schemas.microsoft.com/office/powerpoint/2010/main" val="251137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1D46E-6680-09C0-E594-CAA834640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719" y="1135632"/>
            <a:ext cx="5339157" cy="1325563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/>
              <a:t>Metodología IAP, eventos y espacios de encuentro que motivan</a:t>
            </a:r>
            <a:endParaRPr lang="es-PE" sz="2400" b="1" dirty="0"/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577DF08E-2AE3-63CB-B1BB-6657745AA017}"/>
              </a:ext>
            </a:extLst>
          </p:cNvPr>
          <p:cNvGrpSpPr/>
          <p:nvPr/>
        </p:nvGrpSpPr>
        <p:grpSpPr>
          <a:xfrm>
            <a:off x="1888336" y="77775"/>
            <a:ext cx="8415327" cy="747946"/>
            <a:chOff x="304800" y="1412619"/>
            <a:chExt cx="4267200" cy="915120"/>
          </a:xfrm>
          <a:solidFill>
            <a:schemeClr val="accent6"/>
          </a:solidFill>
        </p:grpSpPr>
        <p:sp>
          <p:nvSpPr>
            <p:cNvPr id="27" name="Rectángulo redondeado 3">
              <a:extLst>
                <a:ext uri="{FF2B5EF4-FFF2-40B4-BE49-F238E27FC236}">
                  <a16:creationId xmlns:a16="http://schemas.microsoft.com/office/drawing/2014/main" id="{57D5202D-74AD-876A-5CFC-CE7A9372132D}"/>
                </a:ext>
              </a:extLst>
            </p:cNvPr>
            <p:cNvSpPr/>
            <p:nvPr/>
          </p:nvSpPr>
          <p:spPr>
            <a:xfrm>
              <a:off x="304800" y="1412619"/>
              <a:ext cx="4267200" cy="9151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12183900-A320-BB3A-E635-09587844EDCE}"/>
                </a:ext>
              </a:extLst>
            </p:cNvPr>
            <p:cNvSpPr txBox="1"/>
            <p:nvPr/>
          </p:nvSpPr>
          <p:spPr>
            <a:xfrm>
              <a:off x="349472" y="1457291"/>
              <a:ext cx="4177856" cy="82577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0" tIns="0" rIns="161290" bIns="0" numCol="1" spcCol="1270" anchor="ctr" anchorCtr="0">
              <a:noAutofit/>
            </a:bodyPr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s-ES" sz="3600" dirty="0"/>
                <a:t>Qué los motiva: lo novedoso</a:t>
              </a:r>
            </a:p>
          </p:txBody>
        </p:sp>
      </p:grpSp>
      <p:pic>
        <p:nvPicPr>
          <p:cNvPr id="32" name="Imagen 31">
            <a:extLst>
              <a:ext uri="{FF2B5EF4-FFF2-40B4-BE49-F238E27FC236}">
                <a16:creationId xmlns:a16="http://schemas.microsoft.com/office/drawing/2014/main" id="{B67BE671-C361-FC36-F7DA-CCE2F132CC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1" y="1306371"/>
            <a:ext cx="686913" cy="686913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40766709-2234-A773-4243-9DA258FA05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0" y="5948015"/>
            <a:ext cx="747947" cy="747947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5519338E-7692-8693-2317-6F455398A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13" y="2207539"/>
            <a:ext cx="849089" cy="849089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F365F076-F663-7C25-0A50-0EA23BE7A8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62" y="3743730"/>
            <a:ext cx="875766" cy="875766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0BCBC3CB-2953-E2D4-6069-BAB885DEA1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18" y="4873411"/>
            <a:ext cx="849089" cy="849089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4949A549-A328-9882-ADC4-EF790A3392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19" y="2761777"/>
            <a:ext cx="973543" cy="930976"/>
          </a:xfrm>
          <a:prstGeom prst="rect">
            <a:avLst/>
          </a:prstGeom>
        </p:spPr>
      </p:pic>
      <p:pic>
        <p:nvPicPr>
          <p:cNvPr id="1026" name="Picture 2" descr="Workshop ">
            <a:extLst>
              <a:ext uri="{FF2B5EF4-FFF2-40B4-BE49-F238E27FC236}">
                <a16:creationId xmlns:a16="http://schemas.microsoft.com/office/drawing/2014/main" id="{D9C49FB1-EF27-1697-EA14-3A4721362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95" y="248162"/>
            <a:ext cx="843954" cy="84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B0BF076-789B-5CE6-6671-2FFE2EA6676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5487" t="7626" r="15489" b="16821"/>
          <a:stretch/>
        </p:blipFill>
        <p:spPr>
          <a:xfrm>
            <a:off x="6500605" y="2451456"/>
            <a:ext cx="4430425" cy="258454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961F150-F003-5D29-50A0-D83A2432188A}"/>
              </a:ext>
            </a:extLst>
          </p:cNvPr>
          <p:cNvSpPr txBox="1"/>
          <p:nvPr/>
        </p:nvSpPr>
        <p:spPr>
          <a:xfrm>
            <a:off x="1830009" y="2451456"/>
            <a:ext cx="4456636" cy="2613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ES" sz="1800" i="1" u="sng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autoridades </a:t>
            </a:r>
            <a:r>
              <a:rPr lang="es-ES" i="1" u="sng" dirty="0">
                <a:latin typeface="Arial" panose="020B0604020202020204" pitchFamily="34" charset="0"/>
                <a:ea typeface="Arial" panose="020B0604020202020204" pitchFamily="34" charset="0"/>
              </a:rPr>
              <a:t>locales</a:t>
            </a:r>
            <a:endParaRPr lang="es-P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Que la escuela se abre a la comunidad, contribuyendo a generar espacios con la participación de padres y madres agricultores/as, y mediante </a:t>
            </a:r>
            <a:r>
              <a:rPr lang="es-E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APAFAs</a:t>
            </a: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la escuela se articula con la comunidad, ampliando el poder de convocatoria de las autoridades.</a:t>
            </a:r>
          </a:p>
        </p:txBody>
      </p:sp>
    </p:spTree>
    <p:extLst>
      <p:ext uri="{BB962C8B-B14F-4D97-AF65-F5344CB8AC3E}">
        <p14:creationId xmlns:p14="http://schemas.microsoft.com/office/powerpoint/2010/main" val="2127978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65337B-3900-14C7-21F0-49CAEB3FB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630099-5E60-300A-4D25-2669CD87D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43DEC7-8B0E-89E0-33B1-2CE45A532B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9" b="20860"/>
          <a:stretch/>
        </p:blipFill>
        <p:spPr bwMode="auto">
          <a:xfrm>
            <a:off x="582739" y="1027906"/>
            <a:ext cx="11026520" cy="51672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8C7BFE17-978C-A9AA-6A41-380C8047E38B}"/>
              </a:ext>
            </a:extLst>
          </p:cNvPr>
          <p:cNvGrpSpPr/>
          <p:nvPr/>
        </p:nvGrpSpPr>
        <p:grpSpPr>
          <a:xfrm>
            <a:off x="1888336" y="77775"/>
            <a:ext cx="8415327" cy="747946"/>
            <a:chOff x="304800" y="1412619"/>
            <a:chExt cx="4267200" cy="915120"/>
          </a:xfrm>
          <a:solidFill>
            <a:schemeClr val="accent6"/>
          </a:solidFill>
        </p:grpSpPr>
        <p:sp>
          <p:nvSpPr>
            <p:cNvPr id="6" name="Rectángulo redondeado 3">
              <a:extLst>
                <a:ext uri="{FF2B5EF4-FFF2-40B4-BE49-F238E27FC236}">
                  <a16:creationId xmlns:a16="http://schemas.microsoft.com/office/drawing/2014/main" id="{238C8C7C-D9A6-23A7-3B47-C7311FE42CB9}"/>
                </a:ext>
              </a:extLst>
            </p:cNvPr>
            <p:cNvSpPr/>
            <p:nvPr/>
          </p:nvSpPr>
          <p:spPr>
            <a:xfrm>
              <a:off x="304800" y="1412619"/>
              <a:ext cx="4267200" cy="9151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665F1D15-D3C7-4656-00DA-1231AF3E7353}"/>
                </a:ext>
              </a:extLst>
            </p:cNvPr>
            <p:cNvSpPr txBox="1"/>
            <p:nvPr/>
          </p:nvSpPr>
          <p:spPr>
            <a:xfrm>
              <a:off x="349472" y="1457291"/>
              <a:ext cx="4177856" cy="82577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0" tIns="0" rIns="161290" bIns="0" numCol="1" spcCol="1270" anchor="ctr" anchorCtr="0">
              <a:noAutofit/>
            </a:bodyPr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s-ES" sz="3600" dirty="0"/>
                <a:t>El proceso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0013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65337B-3900-14C7-21F0-49CAEB3FB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630099-5E60-300A-4D25-2669CD87D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8C7BFE17-978C-A9AA-6A41-380C8047E38B}"/>
              </a:ext>
            </a:extLst>
          </p:cNvPr>
          <p:cNvGrpSpPr/>
          <p:nvPr/>
        </p:nvGrpSpPr>
        <p:grpSpPr>
          <a:xfrm>
            <a:off x="1507743" y="77775"/>
            <a:ext cx="8774422" cy="753339"/>
            <a:chOff x="292296" y="1412619"/>
            <a:chExt cx="4279704" cy="921718"/>
          </a:xfrm>
          <a:solidFill>
            <a:schemeClr val="accent6"/>
          </a:solidFill>
        </p:grpSpPr>
        <p:sp>
          <p:nvSpPr>
            <p:cNvPr id="6" name="Rectángulo redondeado 3">
              <a:extLst>
                <a:ext uri="{FF2B5EF4-FFF2-40B4-BE49-F238E27FC236}">
                  <a16:creationId xmlns:a16="http://schemas.microsoft.com/office/drawing/2014/main" id="{238C8C7C-D9A6-23A7-3B47-C7311FE42CB9}"/>
                </a:ext>
              </a:extLst>
            </p:cNvPr>
            <p:cNvSpPr/>
            <p:nvPr/>
          </p:nvSpPr>
          <p:spPr>
            <a:xfrm>
              <a:off x="304800" y="1412619"/>
              <a:ext cx="4267200" cy="9151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665F1D15-D3C7-4656-00DA-1231AF3E7353}"/>
                </a:ext>
              </a:extLst>
            </p:cNvPr>
            <p:cNvSpPr txBox="1"/>
            <p:nvPr/>
          </p:nvSpPr>
          <p:spPr>
            <a:xfrm>
              <a:off x="292296" y="1508561"/>
              <a:ext cx="4267199" cy="82577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0" tIns="0" rIns="161290" bIns="0" numCol="1" spcCol="1270" anchor="ctr" anchorCtr="0">
              <a:noAutofit/>
            </a:bodyPr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s-ES" sz="3600" dirty="0"/>
                <a:t>Reconocerse en el proceso</a:t>
              </a: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98BF187-734B-2F7B-5DFC-9E33256E5B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955" y="822694"/>
            <a:ext cx="8046360" cy="603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24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AE965AF0-EB23-89A2-D82C-21657F70BA66}"/>
              </a:ext>
            </a:extLst>
          </p:cNvPr>
          <p:cNvGrpSpPr/>
          <p:nvPr/>
        </p:nvGrpSpPr>
        <p:grpSpPr>
          <a:xfrm>
            <a:off x="1026943" y="-82963"/>
            <a:ext cx="9692639" cy="932700"/>
            <a:chOff x="298499" y="1215956"/>
            <a:chExt cx="4273501" cy="1141169"/>
          </a:xfrm>
          <a:solidFill>
            <a:schemeClr val="accent6"/>
          </a:solidFill>
        </p:grpSpPr>
        <p:sp>
          <p:nvSpPr>
            <p:cNvPr id="7" name="Rectángulo redondeado 3">
              <a:extLst>
                <a:ext uri="{FF2B5EF4-FFF2-40B4-BE49-F238E27FC236}">
                  <a16:creationId xmlns:a16="http://schemas.microsoft.com/office/drawing/2014/main" id="{FC538436-BF67-28A0-74DE-7B0DFD353911}"/>
                </a:ext>
              </a:extLst>
            </p:cNvPr>
            <p:cNvSpPr/>
            <p:nvPr/>
          </p:nvSpPr>
          <p:spPr>
            <a:xfrm>
              <a:off x="304800" y="1412619"/>
              <a:ext cx="4267200" cy="9151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1B79CC60-9B85-1784-F74E-F89A78B1AFEE}"/>
                </a:ext>
              </a:extLst>
            </p:cNvPr>
            <p:cNvSpPr txBox="1"/>
            <p:nvPr/>
          </p:nvSpPr>
          <p:spPr>
            <a:xfrm>
              <a:off x="298499" y="1215956"/>
              <a:ext cx="4267199" cy="114116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0" tIns="0" rIns="161290" bIns="0" numCol="1" spcCol="1270" anchor="ctr" anchorCtr="0">
              <a:noAutofit/>
            </a:bodyPr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s-ES" sz="3600" dirty="0"/>
                <a:t>Cambios observados</a:t>
              </a:r>
            </a:p>
          </p:txBody>
        </p:sp>
      </p:grp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FF72A910-206D-0CBC-1C81-EE6264455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4337" y="1072245"/>
            <a:ext cx="8100952" cy="1030254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s-ES" sz="1800" dirty="0">
                <a:latin typeface="Arial" panose="020B0604020202020204" pitchFamily="34" charset="0"/>
              </a:rPr>
              <a:t>Ahora la escuela es vista como un espacio de oportunidad de compartir saberes diversos en la comunidad, desde el enfoque “aprender haciendo”.</a:t>
            </a:r>
          </a:p>
          <a:p>
            <a:pPr marL="0" indent="0" algn="l">
              <a:buNone/>
            </a:pPr>
            <a:r>
              <a:rPr lang="es-ES" sz="1800" dirty="0">
                <a:latin typeface="Arial" panose="020B0604020202020204" pitchFamily="34" charset="0"/>
              </a:rPr>
              <a:t>Se reconocen como poseedores de los saberes locales y que pueden desarrollar actividades de enseñanza-aprendizaje, para estudiantes y docentes</a:t>
            </a:r>
            <a:endParaRPr lang="es-PE" sz="1800" dirty="0">
              <a:latin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s-ES" sz="1600" dirty="0">
                <a:latin typeface="Arial" panose="020B0604020202020204" pitchFamily="34" charset="0"/>
              </a:rPr>
              <a:t> </a:t>
            </a:r>
          </a:p>
          <a:p>
            <a:pPr>
              <a:lnSpc>
                <a:spcPct val="100000"/>
              </a:lnSpc>
            </a:pPr>
            <a:endParaRPr lang="es-PE" sz="16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1728216-F9D8-9DA0-8528-8B84D8F7A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76" y="1180098"/>
            <a:ext cx="1323067" cy="133978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65CBAA5-6343-9A78-864E-0CEDAEBE5B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349" y="2808516"/>
            <a:ext cx="1483540" cy="148354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B176FE0-20E9-D39A-140B-6766CC02E8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765" y="4790533"/>
            <a:ext cx="1403144" cy="129752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8D64766-C432-B0B3-8AFA-006EC5C3CC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28" y="5412401"/>
            <a:ext cx="1323067" cy="132306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907DEE-9AA3-0D1B-69B2-CFEB486E5E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692" y="2875128"/>
            <a:ext cx="1297529" cy="129752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94E788-AE02-2177-C807-BC5F53B5F544}"/>
              </a:ext>
            </a:extLst>
          </p:cNvPr>
          <p:cNvSpPr txBox="1"/>
          <p:nvPr/>
        </p:nvSpPr>
        <p:spPr>
          <a:xfrm>
            <a:off x="4214068" y="2950121"/>
            <a:ext cx="48814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</a:rPr>
              <a:t>Crece interés en generar más innovaciones que incorporan el saber local sobre agricultura ecológica mediante la </a:t>
            </a:r>
            <a:r>
              <a:rPr lang="es-ES" dirty="0" err="1">
                <a:latin typeface="Arial" panose="020B0604020202020204" pitchFamily="34" charset="0"/>
              </a:rPr>
              <a:t>co-creación</a:t>
            </a:r>
            <a:r>
              <a:rPr lang="es-ES" dirty="0">
                <a:latin typeface="Arial" panose="020B0604020202020204" pitchFamily="34" charset="0"/>
              </a:rPr>
              <a:t> con miembros de la comunidad educativa.</a:t>
            </a:r>
            <a:endParaRPr lang="es-PE" dirty="0">
              <a:latin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5802941-EFBA-A7A7-6288-70534911CE15}"/>
              </a:ext>
            </a:extLst>
          </p:cNvPr>
          <p:cNvSpPr txBox="1"/>
          <p:nvPr/>
        </p:nvSpPr>
        <p:spPr>
          <a:xfrm>
            <a:off x="3305908" y="4881960"/>
            <a:ext cx="70619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s-ES" dirty="0">
                <a:latin typeface="Arial" panose="020B0604020202020204" pitchFamily="34" charset="0"/>
              </a:rPr>
              <a:t>Desde la incidencia las instituciones educativas formadoras de docentes están teniendo más apertura y están incorporando el saber local sobre prácticas agroecológicas, captando la atención de futuros docentes rurales.</a:t>
            </a:r>
            <a:endParaRPr lang="es-PE" dirty="0">
              <a:latin typeface="Arial" panose="020B0604020202020204" pitchFamily="34" charset="0"/>
            </a:endParaRPr>
          </a:p>
        </p:txBody>
      </p:sp>
      <p:pic>
        <p:nvPicPr>
          <p:cNvPr id="15" name="Picture 2" descr="Político - Iconos gratis de personas">
            <a:extLst>
              <a:ext uri="{FF2B5EF4-FFF2-40B4-BE49-F238E27FC236}">
                <a16:creationId xmlns:a16="http://schemas.microsoft.com/office/drawing/2014/main" id="{2D62BAFD-19EB-AA9E-6BCE-B00AC2383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156" y="4959386"/>
            <a:ext cx="1339114" cy="133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E774385F-A0F9-113E-A6E0-F5BD467BA3D6}"/>
              </a:ext>
            </a:extLst>
          </p:cNvPr>
          <p:cNvSpPr/>
          <p:nvPr/>
        </p:nvSpPr>
        <p:spPr>
          <a:xfrm rot="19849286">
            <a:off x="1061983" y="2650855"/>
            <a:ext cx="9900915" cy="1773816"/>
          </a:xfrm>
          <a:prstGeom prst="rightArrow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>
                <a:solidFill>
                  <a:srgbClr val="FF6600"/>
                </a:solidFill>
              </a:rPr>
              <a:t>Empatía y confianza</a:t>
            </a:r>
            <a:endParaRPr lang="es-PE" sz="36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4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574A5DD-A3DF-F82F-CE1A-223A162F4807}"/>
              </a:ext>
            </a:extLst>
          </p:cNvPr>
          <p:cNvSpPr txBox="1"/>
          <p:nvPr/>
        </p:nvSpPr>
        <p:spPr>
          <a:xfrm>
            <a:off x="647114" y="2423553"/>
            <a:ext cx="4726744" cy="2295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Hay una </a:t>
            </a:r>
            <a:r>
              <a:rPr lang="es-ES" dirty="0">
                <a:latin typeface="Arial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isagra entre lo acumulado y lo contemporáneo (los docentes, padres y madres jóvenes y los mayores).</a:t>
            </a:r>
            <a:endParaRPr lang="es-P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es-P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 hay visión de futuro si no se conoce la historia (proceso histórico) que yace en la memoria.</a:t>
            </a:r>
            <a:endParaRPr lang="es-P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AE965AF0-EB23-89A2-D82C-21657F70BA66}"/>
              </a:ext>
            </a:extLst>
          </p:cNvPr>
          <p:cNvGrpSpPr/>
          <p:nvPr/>
        </p:nvGrpSpPr>
        <p:grpSpPr>
          <a:xfrm>
            <a:off x="1026943" y="-82963"/>
            <a:ext cx="9692639" cy="932700"/>
            <a:chOff x="298499" y="1215956"/>
            <a:chExt cx="4273501" cy="1141169"/>
          </a:xfrm>
          <a:solidFill>
            <a:schemeClr val="accent6"/>
          </a:solidFill>
        </p:grpSpPr>
        <p:sp>
          <p:nvSpPr>
            <p:cNvPr id="7" name="Rectángulo redondeado 3">
              <a:extLst>
                <a:ext uri="{FF2B5EF4-FFF2-40B4-BE49-F238E27FC236}">
                  <a16:creationId xmlns:a16="http://schemas.microsoft.com/office/drawing/2014/main" id="{FC538436-BF67-28A0-74DE-7B0DFD353911}"/>
                </a:ext>
              </a:extLst>
            </p:cNvPr>
            <p:cNvSpPr/>
            <p:nvPr/>
          </p:nvSpPr>
          <p:spPr>
            <a:xfrm>
              <a:off x="304800" y="1412619"/>
              <a:ext cx="4267200" cy="9151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1B79CC60-9B85-1784-F74E-F89A78B1AFEE}"/>
                </a:ext>
              </a:extLst>
            </p:cNvPr>
            <p:cNvSpPr txBox="1"/>
            <p:nvPr/>
          </p:nvSpPr>
          <p:spPr>
            <a:xfrm>
              <a:off x="298499" y="1215956"/>
              <a:ext cx="4267199" cy="114116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0" tIns="0" rIns="161290" bIns="0" numCol="1" spcCol="1270" anchor="ctr" anchorCtr="0">
              <a:noAutofit/>
            </a:bodyPr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s-ES" sz="3200" dirty="0"/>
                <a:t>Vitalidad rural sin olvidar su historia: la memoria</a:t>
              </a: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249BC8C9-EA7E-FC24-7E3F-E4B7F92215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53" t="6753" r="12310" b="12490"/>
          <a:stretch/>
        </p:blipFill>
        <p:spPr>
          <a:xfrm>
            <a:off x="5641144" y="1615702"/>
            <a:ext cx="6175717" cy="391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62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1FFB6B-9C6B-D76C-62FB-11FBA9E6F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305" y="3147988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600" dirty="0"/>
              <a:t>Muchas Gracias!</a:t>
            </a:r>
            <a:endParaRPr lang="es-PE" sz="3600" dirty="0"/>
          </a:p>
        </p:txBody>
      </p:sp>
    </p:spTree>
    <p:extLst>
      <p:ext uri="{BB962C8B-B14F-4D97-AF65-F5344CB8AC3E}">
        <p14:creationId xmlns:p14="http://schemas.microsoft.com/office/powerpoint/2010/main" val="40000817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4979</TotalTime>
  <Words>959</Words>
  <Application>Microsoft Office PowerPoint</Application>
  <PresentationFormat>Panorámica</PresentationFormat>
  <Paragraphs>91</Paragraphs>
  <Slides>11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Batang</vt:lpstr>
      <vt:lpstr>Arial</vt:lpstr>
      <vt:lpstr>Calibri</vt:lpstr>
      <vt:lpstr>Calibri (cuerpo)</vt:lpstr>
      <vt:lpstr>Calibri Light</vt:lpstr>
      <vt:lpstr>Tema de Office</vt:lpstr>
      <vt:lpstr> Escuelas rurales y las cambiantes montañas tropicales andinas: la alianza intercultural con la agricultura familiar agrobiodiversa  Semillas y Escuelas II  Motivaciones y cambios generados por el proyecto que aportan a la vitalidad rural  CIZA-UNALM </vt:lpstr>
      <vt:lpstr>Presentación de PowerPoint</vt:lpstr>
      <vt:lpstr>Presentación de PowerPoint</vt:lpstr>
      <vt:lpstr> La representatividad de instituciones académicas y de desarrollo</vt:lpstr>
      <vt:lpstr>Eventos y espacios de encuentro que motivan</vt:lpstr>
      <vt:lpstr>Metodología IAP, eventos y espacios de encuentro que motivan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erik cordova ramos</dc:creator>
  <cp:lastModifiedBy>Fabiola Parra</cp:lastModifiedBy>
  <cp:revision>192</cp:revision>
  <dcterms:created xsi:type="dcterms:W3CDTF">2023-04-24T23:07:56Z</dcterms:created>
  <dcterms:modified xsi:type="dcterms:W3CDTF">2023-12-05T15:38:09Z</dcterms:modified>
</cp:coreProperties>
</file>