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0" r:id="rId5"/>
    <p:sldId id="261" r:id="rId6"/>
    <p:sldId id="258" r:id="rId7"/>
    <p:sldId id="259" r:id="rId8"/>
    <p:sldId id="256" r:id="rId9"/>
    <p:sldId id="257" r:id="rId10"/>
    <p:sldId id="263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ya Carrasco" userId="2c9d2646-809a-4539-9786-6787c5e747b1" providerId="ADAL" clId="{79146117-2C9F-446A-B193-6FA1F08CC772}"/>
    <pc:docChg chg="undo custSel modSld">
      <pc:chgData name="Amaya Carrasco" userId="2c9d2646-809a-4539-9786-6787c5e747b1" providerId="ADAL" clId="{79146117-2C9F-446A-B193-6FA1F08CC772}" dt="2023-12-06T03:50:16.169" v="2" actId="20577"/>
      <pc:docMkLst>
        <pc:docMk/>
      </pc:docMkLst>
      <pc:sldChg chg="addSp delSp modSp mod setBg">
        <pc:chgData name="Amaya Carrasco" userId="2c9d2646-809a-4539-9786-6787c5e747b1" providerId="ADAL" clId="{79146117-2C9F-446A-B193-6FA1F08CC772}" dt="2023-12-06T03:50:16.169" v="2" actId="20577"/>
        <pc:sldMkLst>
          <pc:docMk/>
          <pc:sldMk cId="330988722" sldId="263"/>
        </pc:sldMkLst>
        <pc:spChg chg="mod">
          <ac:chgData name="Amaya Carrasco" userId="2c9d2646-809a-4539-9786-6787c5e747b1" providerId="ADAL" clId="{79146117-2C9F-446A-B193-6FA1F08CC772}" dt="2023-12-06T03:50:16.169" v="2" actId="20577"/>
          <ac:spMkLst>
            <pc:docMk/>
            <pc:sldMk cId="330988722" sldId="263"/>
            <ac:spMk id="6" creationId="{327EC263-D26B-90B0-6A69-8B530A38252B}"/>
          </ac:spMkLst>
        </pc:spChg>
        <pc:spChg chg="add del">
          <ac:chgData name="Amaya Carrasco" userId="2c9d2646-809a-4539-9786-6787c5e747b1" providerId="ADAL" clId="{79146117-2C9F-446A-B193-6FA1F08CC772}" dt="2023-12-06T03:50:15.104" v="1" actId="26606"/>
          <ac:spMkLst>
            <pc:docMk/>
            <pc:sldMk cId="330988722" sldId="263"/>
            <ac:spMk id="11" creationId="{37C89E4B-3C9F-44B9-8B86-D9E3D112D8EC}"/>
          </ac:spMkLst>
        </pc:spChg>
        <pc:picChg chg="mod">
          <ac:chgData name="Amaya Carrasco" userId="2c9d2646-809a-4539-9786-6787c5e747b1" providerId="ADAL" clId="{79146117-2C9F-446A-B193-6FA1F08CC772}" dt="2023-12-06T03:50:15.104" v="1" actId="26606"/>
          <ac:picMkLst>
            <pc:docMk/>
            <pc:sldMk cId="330988722" sldId="263"/>
            <ac:picMk id="5" creationId="{FFEA1206-6FE7-F0DA-A7C9-21EAF30CD9C4}"/>
          </ac:picMkLst>
        </pc:picChg>
        <pc:cxnChg chg="add del">
          <ac:chgData name="Amaya Carrasco" userId="2c9d2646-809a-4539-9786-6787c5e747b1" providerId="ADAL" clId="{79146117-2C9F-446A-B193-6FA1F08CC772}" dt="2023-12-06T03:50:15.104" v="1" actId="26606"/>
          <ac:cxnSpMkLst>
            <pc:docMk/>
            <pc:sldMk cId="330988722" sldId="263"/>
            <ac:cxnSpMk id="13" creationId="{AA2EAA10-076F-46BD-8F0F-B9A2FB77A85C}"/>
          </ac:cxnSpMkLst>
        </pc:cxnChg>
        <pc:cxnChg chg="add del">
          <ac:chgData name="Amaya Carrasco" userId="2c9d2646-809a-4539-9786-6787c5e747b1" providerId="ADAL" clId="{79146117-2C9F-446A-B193-6FA1F08CC772}" dt="2023-12-06T03:50:15.104" v="1" actId="26606"/>
          <ac:cxnSpMkLst>
            <pc:docMk/>
            <pc:sldMk cId="330988722" sldId="263"/>
            <ac:cxnSpMk id="15" creationId="{D891E407-403B-4764-86C9-33A56D3BCAA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02739-480A-6B6B-0F00-5BFAC1173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993FF-4A05-5C7D-89AA-6B1BF156E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3EF6B-A5C3-D70D-965F-388213C97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BFC39-9E9F-AC1F-193B-ABEACC04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C7793-7DA1-A276-E2BD-3B5AAEA1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7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F4149-CE5C-BB02-8431-AA2B4A66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68DCC-3225-C836-CDAF-601D1105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01432-0AEA-8D62-12B1-46DCF179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B06A9-05D0-F56C-8A66-80BEF91D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95CA6-0248-2868-1EBC-7D91C396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26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E895A-9A3F-AD7A-C52B-2C2F407A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E243A-24EC-0598-7AFE-1185B2241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C30B5-9B8F-6CAE-EE2E-52143B762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5603A-D1BD-FF7C-6506-D0A6BF94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23BBD-7AA0-6478-9DA9-7396F432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F15F-BBFF-F7C6-EA46-83990538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2A28-D676-A073-D518-4A9E64C8B1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C4EF4-4891-67DA-ADCA-439E73F4C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CD96B-BAC6-B94E-ADD9-A8354C1A6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D72F6-D550-9CB7-B729-C0A7CEC74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BC7FC-0D1F-5CF3-E7E2-76199B46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7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01A78-742C-CDD3-5321-2A9528F0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3AAB6-1DAE-B199-5457-047810FB8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1EA2D0-EA21-8F76-6AC0-E95B4DFC9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F85A6-F6A8-0614-2BFA-FD7569A04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D16E4-6F08-5524-3196-4A19AA93A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D23DDA-56A5-B6D7-37F6-F6BCBB40C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4D51F-3ED7-D53D-A8B4-966A85897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A8CADB-7C8C-BCE0-E60B-A8F1AE7A2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3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FFDA-0B67-3C16-B931-CA280488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65579A-C96C-162F-D228-C776DF3E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DE31D-2B7D-00F9-B98F-8335B1CA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38CD2-C85C-BA2D-643F-AA4E4691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6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85F0C-5115-9A69-2474-8A0947B9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F7129-DEA9-BDC5-4849-47F32CD8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48AC0-908A-C4BB-7D16-EEB514D36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0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CBEF8-3E56-5D5E-1826-F9B0ABEA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FD655-0752-C1F0-86F2-8BCEA4F82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8B4B0-D200-FE1A-FC4B-C0406CAF8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EC5DC-9226-D7A0-4AB2-46811DFF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B4A1A-5F47-D1C0-0814-B196DD69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82B0B-C217-5587-2F1C-C69C2B3E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9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022E3-EE14-A7E1-2310-45EFF371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129C4-3AB9-105A-7330-DE81E3B5B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9C4FF-6EAE-63E3-0255-E47D8824C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C3BCC-0721-50E6-B359-57DBF2AC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A1955-B9D8-DEA7-8210-FF69A188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45749-199E-62AC-9958-F150DA7F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4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49D1E-3947-5D9E-BFD0-79C49EA2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BEE99-6F4F-5C05-0BE3-9DB9C6E11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22CCF-7336-116A-F152-0A5DB0162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BE0E7-7A06-2135-2B33-22773082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79B86-2A79-0C10-BB4A-FAB59A6B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8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00B65C-B3EF-091A-650B-F9A3ADB0F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36774-83F1-D613-EDA6-44A7CD1AE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9F972-7819-83DD-6078-C8D89ADCB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08EFF-8FD7-43E8-60F7-CA3B6596C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C87E9-C2F0-A376-29D7-720264A3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2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93BC2E-01C6-B4C5-C3E2-FC914E733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534F7-D306-F323-6415-828C7A928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9F380-2F33-CE72-AEB3-8B006D335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DAEC0-BC91-403C-9DDB-518D36728E6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395C8-C336-8919-3316-DCE9B1F6C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6617F-DA1A-3ECE-6491-DA8B265E7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E5DF4-F05B-45F2-BE55-CC61FA59E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3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B1BE26-DE42-0B46-4EDF-2C9B25616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704985"/>
            <a:ext cx="10178934" cy="13287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4400" b="1" i="0" u="none" strike="noStrike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5400" b="1" i="0" u="none" strike="noStrike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000" b="1" kern="1200" dirty="0" err="1">
                <a:latin typeface="+mj-lt"/>
                <a:ea typeface="+mj-ea"/>
                <a:cs typeface="+mj-cs"/>
              </a:rPr>
              <a:t>Dimensiones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Políticas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de la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Agroecología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aplicando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sistemas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dinámicos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basados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en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la </a:t>
            </a:r>
            <a:r>
              <a:rPr lang="en-US" sz="4000" b="1" kern="1200" dirty="0" err="1">
                <a:latin typeface="+mj-lt"/>
                <a:ea typeface="+mj-ea"/>
                <a:cs typeface="+mj-cs"/>
              </a:rPr>
              <a:t>comunidad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 (SDBC)</a:t>
            </a:r>
            <a:endParaRPr lang="en-US" sz="52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McKnight Foundation: 2024 McKnight Scholar Awards | Institute of Energy and  the Environment">
            <a:extLst>
              <a:ext uri="{FF2B5EF4-FFF2-40B4-BE49-F238E27FC236}">
                <a16:creationId xmlns:a16="http://schemas.microsoft.com/office/drawing/2014/main" id="{D221CEB9-C3DB-3BE3-5782-FCE414C2AB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r="356" b="1"/>
          <a:stretch/>
        </p:blipFill>
        <p:spPr bwMode="auto">
          <a:xfrm>
            <a:off x="6639951" y="2410449"/>
            <a:ext cx="5353306" cy="3588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956AF3-2FB8-4CBD-2DF6-BEC233664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" y="2486103"/>
            <a:ext cx="6000451" cy="3394194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409794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3C720C-9D2C-508A-A607-6D6D939E36D3}"/>
              </a:ext>
            </a:extLst>
          </p:cNvPr>
          <p:cNvSpPr txBox="1"/>
          <p:nvPr/>
        </p:nvSpPr>
        <p:spPr>
          <a:xfrm>
            <a:off x="48768" y="99727"/>
            <a:ext cx="11996928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0" marR="0" indent="457200">
              <a:spcBef>
                <a:spcPts val="0"/>
              </a:spcBef>
              <a:spcAft>
                <a:spcPts val="0"/>
              </a:spcAft>
            </a:pPr>
            <a:r>
              <a:rPr lang="es-E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AGENDA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8:00 – Revisión de la agenda (y acuerdo)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8:10 – Sistemas dinámicos basados en la comunidad (SDBC): Experiencias en Ecuador, Bolivia y Perú (en orden de ejecución)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8:20 – Cognición humana y convenciones del SDBC (ej. de Caliata “Círculos de conexión”)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8:30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1)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min,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Revisión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(oportunidad para añadir un recurso y una necesidad)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Participantes pasan al “Muro”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Posibilidad de añadir un recurso y/o una necesidad (¡no es obligación!) 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8:40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2)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min, </a:t>
            </a:r>
            <a:r>
              <a:rPr lang="es-ES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Raking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Variables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8:50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3)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 min,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Círculos de conexión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(Muro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¡El Muro es un marco de referencia!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9:15 – Presentación de cada grupo “Círculos de conexión” (3 min c/u)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9:25 – Siguientes pasos (ej., artículos,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Agroecology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Brief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Series, especial…)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9:30 – Fin y “aplauso de la gratitud”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3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2C869C-CFD3-33A9-B255-DC29894FDBF9}"/>
              </a:ext>
            </a:extLst>
          </p:cNvPr>
          <p:cNvSpPr txBox="1"/>
          <p:nvPr/>
        </p:nvSpPr>
        <p:spPr>
          <a:xfrm>
            <a:off x="244743" y="484518"/>
            <a:ext cx="11850624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s-ES" sz="2800" b="1" dirty="0">
                <a:latin typeface="+mj-lt"/>
                <a:ea typeface="+mj-ea"/>
                <a:cs typeface="+mj-cs"/>
              </a:rPr>
              <a:t>Talleres en Ecuador, Bolivia y Perú: </a:t>
            </a:r>
            <a:r>
              <a:rPr lang="es-ES" sz="2800" dirty="0">
                <a:latin typeface="+mj-lt"/>
                <a:ea typeface="+mj-ea"/>
                <a:cs typeface="+mj-cs"/>
              </a:rPr>
              <a:t>Sistemas dinámicos basados en la comunidad (CBSD)  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s-ES" sz="2800" dirty="0">
                <a:latin typeface="+mj-lt"/>
                <a:ea typeface="+mj-ea"/>
                <a:cs typeface="+mj-cs"/>
              </a:rPr>
              <a:t> 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s-ES" sz="2800" dirty="0">
                <a:latin typeface="+mj-lt"/>
                <a:ea typeface="+mj-ea"/>
                <a:cs typeface="+mj-cs"/>
              </a:rPr>
              <a:t>Pensando en sistemas alimentarios sanos y justos: ¿Cómo están participando dentro de los proyectos y las comunidades con las que trabajan en políticas agroecológicas ¿Qué se hizo? ¿Qué funcionó (o no)? ¿Y por qué funcionó (o no funcionó)?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s-ES" sz="2800" dirty="0">
                <a:latin typeface="+mj-lt"/>
                <a:ea typeface="+mj-ea"/>
                <a:cs typeface="+mj-cs"/>
              </a:rPr>
              <a:t> 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914400" marR="0" indent="-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+mj-lt"/>
                <a:ea typeface="+mj-ea"/>
                <a:cs typeface="+mj-cs"/>
              </a:rPr>
              <a:t>Explicación metodología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914400" marR="0" indent="-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+mj-lt"/>
                <a:ea typeface="+mj-ea"/>
                <a:cs typeface="+mj-cs"/>
              </a:rPr>
              <a:t>Miedos y esperanzas 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914400" marR="0" indent="-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+mj-lt"/>
                <a:ea typeface="+mj-ea"/>
                <a:cs typeface="+mj-cs"/>
              </a:rPr>
              <a:t>Reflexión sobre necesidades y recursos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914400" marR="0" indent="-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+mj-lt"/>
                <a:ea typeface="+mj-ea"/>
                <a:cs typeface="+mj-cs"/>
              </a:rPr>
              <a:t>Políticas (existentes e idealistas)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60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B38C09C4-BD84-4B35-904A-D4B544809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1"/>
            <a:ext cx="9144000" cy="6858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316FF84-E0BE-FFEF-18BD-AA768819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14" y="428625"/>
            <a:ext cx="10515600" cy="409575"/>
          </a:xfrm>
        </p:spPr>
        <p:txBody>
          <a:bodyPr>
            <a:normAutofit fontScale="90000"/>
          </a:bodyPr>
          <a:lstStyle/>
          <a:p>
            <a:r>
              <a:rPr lang="es-419" dirty="0"/>
              <a:t>Ecuador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44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1B7DB4-95D4-1DCA-8863-EAA303405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25" y="0"/>
            <a:ext cx="9167875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C376C33-C291-A873-F43E-B46033D01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14" y="390525"/>
            <a:ext cx="10515600" cy="409575"/>
          </a:xfrm>
        </p:spPr>
        <p:txBody>
          <a:bodyPr>
            <a:normAutofit fontScale="90000"/>
          </a:bodyPr>
          <a:lstStyle/>
          <a:p>
            <a:r>
              <a:rPr lang="es-419" dirty="0"/>
              <a:t>Ecuador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3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777418-19F8-38D2-9270-AF0A1016A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462" y="0"/>
            <a:ext cx="916787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6605482-EF5F-3D4E-E75C-EB9301E4BCCD}"/>
              </a:ext>
            </a:extLst>
          </p:cNvPr>
          <p:cNvSpPr txBox="1">
            <a:spLocks/>
          </p:cNvSpPr>
          <p:nvPr/>
        </p:nvSpPr>
        <p:spPr>
          <a:xfrm>
            <a:off x="277114" y="377825"/>
            <a:ext cx="10515600" cy="409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419" sz="4000" dirty="0"/>
              <a:t>Bolivia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2391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A309-DA11-486C-E98E-F6D080A80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14" y="428625"/>
            <a:ext cx="10515600" cy="409575"/>
          </a:xfrm>
        </p:spPr>
        <p:txBody>
          <a:bodyPr>
            <a:normAutofit fontScale="90000"/>
          </a:bodyPr>
          <a:lstStyle/>
          <a:p>
            <a:r>
              <a:rPr lang="es-419" dirty="0"/>
              <a:t>Bolivia</a:t>
            </a:r>
            <a:endParaRPr lang="en-US" dirty="0"/>
          </a:p>
        </p:txBody>
      </p:sp>
      <p:pic>
        <p:nvPicPr>
          <p:cNvPr id="11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258335F-F1F9-FD21-C094-2E9062792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r="11383"/>
          <a:stretch/>
        </p:blipFill>
        <p:spPr>
          <a:xfrm>
            <a:off x="2708914" y="0"/>
            <a:ext cx="9573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60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B9EA671-645D-0A89-1D69-4A586EC3E2AE}"/>
              </a:ext>
            </a:extLst>
          </p:cNvPr>
          <p:cNvSpPr txBox="1">
            <a:spLocks/>
          </p:cNvSpPr>
          <p:nvPr/>
        </p:nvSpPr>
        <p:spPr>
          <a:xfrm>
            <a:off x="188214" y="441325"/>
            <a:ext cx="10515600" cy="409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419" sz="4000" dirty="0"/>
              <a:t>Perú</a:t>
            </a:r>
            <a:endParaRPr lang="en-US" sz="4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3CFE52-B0AE-35A1-233D-E51CB35397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39" t="41835" r="14243" b="-1181"/>
          <a:stretch/>
        </p:blipFill>
        <p:spPr>
          <a:xfrm>
            <a:off x="1919986" y="101600"/>
            <a:ext cx="10259314" cy="689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39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4B68416-D627-EC5F-BF35-08CADE85488C}"/>
              </a:ext>
            </a:extLst>
          </p:cNvPr>
          <p:cNvSpPr txBox="1">
            <a:spLocks/>
          </p:cNvSpPr>
          <p:nvPr/>
        </p:nvSpPr>
        <p:spPr>
          <a:xfrm>
            <a:off x="315214" y="428625"/>
            <a:ext cx="10515600" cy="409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419" sz="4000" dirty="0"/>
              <a:t>Perú</a:t>
            </a:r>
            <a:endParaRPr lang="en-US" sz="4000" dirty="0"/>
          </a:p>
        </p:txBody>
      </p:sp>
      <p:pic>
        <p:nvPicPr>
          <p:cNvPr id="9" name="Picture 8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199128E8-9596-C7A9-3E60-2DCF0E98EF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8" t="19630" r="1108"/>
          <a:stretch/>
        </p:blipFill>
        <p:spPr>
          <a:xfrm>
            <a:off x="2935225" y="0"/>
            <a:ext cx="9167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1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around a table with sticky notes&#10;&#10;Description automatically generated">
            <a:extLst>
              <a:ext uri="{FF2B5EF4-FFF2-40B4-BE49-F238E27FC236}">
                <a16:creationId xmlns:a16="http://schemas.microsoft.com/office/drawing/2014/main" id="{FFEA1206-6FE7-F0DA-A7C9-21EAF30CD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75" y="1"/>
            <a:ext cx="9144000" cy="6858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27EC263-D26B-90B0-6A69-8B530A38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7505"/>
            <a:ext cx="10515600" cy="409575"/>
          </a:xfrm>
        </p:spPr>
        <p:txBody>
          <a:bodyPr>
            <a:normAutofit fontScale="90000"/>
          </a:bodyPr>
          <a:lstStyle/>
          <a:p>
            <a:r>
              <a:rPr lang="es-419" dirty="0"/>
              <a:t>Vermont, USA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near thinking versus systems thinking">
            <a:extLst>
              <a:ext uri="{FF2B5EF4-FFF2-40B4-BE49-F238E27FC236}">
                <a16:creationId xmlns:a16="http://schemas.microsoft.com/office/drawing/2014/main" id="{1A5906E0-AD5A-B61C-A52C-FB0EACBFB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" r="4970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8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669971-695A-6174-9E93-CDFD5497A44B}"/>
              </a:ext>
            </a:extLst>
          </p:cNvPr>
          <p:cNvSpPr txBox="1"/>
          <p:nvPr/>
        </p:nvSpPr>
        <p:spPr>
          <a:xfrm>
            <a:off x="514351" y="3000375"/>
            <a:ext cx="8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Huevos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F87AC-E49A-8227-B853-915027435427}"/>
              </a:ext>
            </a:extLst>
          </p:cNvPr>
          <p:cNvSpPr txBox="1"/>
          <p:nvPr/>
        </p:nvSpPr>
        <p:spPr>
          <a:xfrm>
            <a:off x="5181608" y="2995612"/>
            <a:ext cx="1119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Gallinas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39B3D-58A9-2EC7-AECE-B150F0975C44}"/>
              </a:ext>
            </a:extLst>
          </p:cNvPr>
          <p:cNvSpPr txBox="1"/>
          <p:nvPr/>
        </p:nvSpPr>
        <p:spPr>
          <a:xfrm>
            <a:off x="9959544" y="3040001"/>
            <a:ext cx="1119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Zorros</a:t>
            </a:r>
          </a:p>
        </p:txBody>
      </p:sp>
      <p:sp>
        <p:nvSpPr>
          <p:cNvPr id="8" name="Block Arc 7">
            <a:extLst>
              <a:ext uri="{FF2B5EF4-FFF2-40B4-BE49-F238E27FC236}">
                <a16:creationId xmlns:a16="http://schemas.microsoft.com/office/drawing/2014/main" id="{819E303F-8C5B-0D80-A4A4-1C9D96A7BEFB}"/>
              </a:ext>
            </a:extLst>
          </p:cNvPr>
          <p:cNvSpPr/>
          <p:nvPr/>
        </p:nvSpPr>
        <p:spPr>
          <a:xfrm>
            <a:off x="1036320" y="1536193"/>
            <a:ext cx="4559808" cy="2389632"/>
          </a:xfrm>
          <a:prstGeom prst="blockArc">
            <a:avLst>
              <a:gd name="adj1" fmla="val 10713969"/>
              <a:gd name="adj2" fmla="val 137971"/>
              <a:gd name="adj3" fmla="val 9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B4792714-923E-1FB5-4165-9675C683BD6B}"/>
              </a:ext>
            </a:extLst>
          </p:cNvPr>
          <p:cNvSpPr/>
          <p:nvPr/>
        </p:nvSpPr>
        <p:spPr>
          <a:xfrm rot="10800000">
            <a:off x="1030224" y="2456689"/>
            <a:ext cx="4559808" cy="2389632"/>
          </a:xfrm>
          <a:prstGeom prst="blockArc">
            <a:avLst>
              <a:gd name="adj1" fmla="val 10713969"/>
              <a:gd name="adj2" fmla="val 137971"/>
              <a:gd name="adj3" fmla="val 9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00C3803D-69F2-F737-ABC5-C99C7E02BB54}"/>
              </a:ext>
            </a:extLst>
          </p:cNvPr>
          <p:cNvSpPr/>
          <p:nvPr/>
        </p:nvSpPr>
        <p:spPr>
          <a:xfrm rot="10800000">
            <a:off x="5803392" y="2438401"/>
            <a:ext cx="4559808" cy="2389632"/>
          </a:xfrm>
          <a:prstGeom prst="blockArc">
            <a:avLst>
              <a:gd name="adj1" fmla="val 10713969"/>
              <a:gd name="adj2" fmla="val 137971"/>
              <a:gd name="adj3" fmla="val 9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B8B1ECBA-0ADC-340E-0D99-1A7A5BC448CE}"/>
              </a:ext>
            </a:extLst>
          </p:cNvPr>
          <p:cNvSpPr/>
          <p:nvPr/>
        </p:nvSpPr>
        <p:spPr>
          <a:xfrm>
            <a:off x="5772912" y="1591057"/>
            <a:ext cx="4559808" cy="2389632"/>
          </a:xfrm>
          <a:prstGeom prst="blockArc">
            <a:avLst>
              <a:gd name="adj1" fmla="val 10713969"/>
              <a:gd name="adj2" fmla="val 137971"/>
              <a:gd name="adj3" fmla="val 9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ED29E520-933F-D9CF-CB38-57A326A183E4}"/>
              </a:ext>
            </a:extLst>
          </p:cNvPr>
          <p:cNvSpPr/>
          <p:nvPr/>
        </p:nvSpPr>
        <p:spPr>
          <a:xfrm>
            <a:off x="944879" y="3328416"/>
            <a:ext cx="237745" cy="22802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4FF40C42-15F5-514B-BD0D-B1A0795258E9}"/>
              </a:ext>
            </a:extLst>
          </p:cNvPr>
          <p:cNvSpPr/>
          <p:nvPr/>
        </p:nvSpPr>
        <p:spPr>
          <a:xfrm rot="10800000">
            <a:off x="5437631" y="2834640"/>
            <a:ext cx="237745" cy="22802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B639AEA4-AB28-1198-853F-6BA86A376585}"/>
              </a:ext>
            </a:extLst>
          </p:cNvPr>
          <p:cNvSpPr/>
          <p:nvPr/>
        </p:nvSpPr>
        <p:spPr>
          <a:xfrm rot="10800000">
            <a:off x="10210799" y="2865120"/>
            <a:ext cx="237745" cy="22802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035027B6-3169-7335-979B-BD0931C797CB}"/>
              </a:ext>
            </a:extLst>
          </p:cNvPr>
          <p:cNvSpPr/>
          <p:nvPr/>
        </p:nvSpPr>
        <p:spPr>
          <a:xfrm>
            <a:off x="5718047" y="3310128"/>
            <a:ext cx="237745" cy="22802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A7E957-C37D-E217-A5DE-643A2F4FE892}"/>
              </a:ext>
            </a:extLst>
          </p:cNvPr>
          <p:cNvSpPr txBox="1"/>
          <p:nvPr/>
        </p:nvSpPr>
        <p:spPr>
          <a:xfrm>
            <a:off x="5096256" y="2353056"/>
            <a:ext cx="280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+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30837C-8E5D-795F-9189-E01519479712}"/>
              </a:ext>
            </a:extLst>
          </p:cNvPr>
          <p:cNvSpPr txBox="1"/>
          <p:nvPr/>
        </p:nvSpPr>
        <p:spPr>
          <a:xfrm>
            <a:off x="1078992" y="3517392"/>
            <a:ext cx="280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+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C950C4-7142-6D0D-6D62-D276E43B946E}"/>
              </a:ext>
            </a:extLst>
          </p:cNvPr>
          <p:cNvSpPr txBox="1"/>
          <p:nvPr/>
        </p:nvSpPr>
        <p:spPr>
          <a:xfrm>
            <a:off x="9936480" y="2462784"/>
            <a:ext cx="280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+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CA6A1D-13CE-EA37-8041-8AF2979B13BF}"/>
              </a:ext>
            </a:extLst>
          </p:cNvPr>
          <p:cNvSpPr txBox="1"/>
          <p:nvPr/>
        </p:nvSpPr>
        <p:spPr>
          <a:xfrm>
            <a:off x="5943600" y="3493008"/>
            <a:ext cx="280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-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22" name="Picture 21" descr="A black and white logo&#10;&#10;Description automatically generated">
            <a:extLst>
              <a:ext uri="{FF2B5EF4-FFF2-40B4-BE49-F238E27FC236}">
                <a16:creationId xmlns:a16="http://schemas.microsoft.com/office/drawing/2014/main" id="{4CC4F8DC-2AFA-04FA-73F6-D0126B052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218" y="2484235"/>
            <a:ext cx="1249340" cy="1555782"/>
          </a:xfrm>
          <a:prstGeom prst="rect">
            <a:avLst/>
          </a:prstGeom>
        </p:spPr>
      </p:pic>
      <p:pic>
        <p:nvPicPr>
          <p:cNvPr id="24" name="Picture 23" descr="A black and white logo&#10;&#10;Description automatically generated">
            <a:extLst>
              <a:ext uri="{FF2B5EF4-FFF2-40B4-BE49-F238E27FC236}">
                <a16:creationId xmlns:a16="http://schemas.microsoft.com/office/drawing/2014/main" id="{92083B8C-3428-1030-F968-9197A1B2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150" y="2659380"/>
            <a:ext cx="1389236" cy="127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7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global farming&#10;&#10;Description automatically generated with medium confidence">
            <a:extLst>
              <a:ext uri="{FF2B5EF4-FFF2-40B4-BE49-F238E27FC236}">
                <a16:creationId xmlns:a16="http://schemas.microsoft.com/office/drawing/2014/main" id="{F8C7FA32-0E71-9D6A-2EDB-DE20A8188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6" y="959385"/>
            <a:ext cx="5538504" cy="5241390"/>
          </a:xfrm>
          <a:prstGeom prst="rect">
            <a:avLst/>
          </a:prstGeom>
        </p:spPr>
      </p:pic>
      <p:pic>
        <p:nvPicPr>
          <p:cNvPr id="5" name="Picture 4" descr="A white paper with black text&#10;&#10;Description automatically generated">
            <a:extLst>
              <a:ext uri="{FF2B5EF4-FFF2-40B4-BE49-F238E27FC236}">
                <a16:creationId xmlns:a16="http://schemas.microsoft.com/office/drawing/2014/main" id="{0A4C14C7-9CE1-9567-77FE-36DA94B5A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363" y="1851723"/>
            <a:ext cx="6490562" cy="318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82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3C720C-9D2C-508A-A607-6D6D939E36D3}"/>
              </a:ext>
            </a:extLst>
          </p:cNvPr>
          <p:cNvSpPr txBox="1"/>
          <p:nvPr/>
        </p:nvSpPr>
        <p:spPr>
          <a:xfrm>
            <a:off x="48768" y="99727"/>
            <a:ext cx="460324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0" marR="0" indent="457200">
              <a:spcBef>
                <a:spcPts val="0"/>
              </a:spcBef>
              <a:spcAft>
                <a:spcPts val="0"/>
              </a:spcAft>
            </a:pPr>
            <a:r>
              <a:rPr lang="es-E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AGENDA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8:30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1)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min,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Revisión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(oportunidad para añadir un recurso y una necesidad)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Participantes pasan al “Muro”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Posibilidad de añadir un recurso y/o una necesidad (¡no es obligación!) 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8:40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2)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min, </a:t>
            </a:r>
            <a:r>
              <a:rPr lang="es-ES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Raking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Variables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8:50 –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(Script 3)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 min,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Círculos de conexión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(Muro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¡El Muro es un marco de referencia!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9:15 – Presentación de cada grupo “Círculos de conexión” (3 min c/u)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9:25 – Siguientes pasos (ej., artículos,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Agroecology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Brief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Series, especial…)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9:30 – Fin y “aplauso de la gratitud”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 descr="A diagram of a diagram of a global farming&#10;&#10;Description automatically generated with medium confidence">
            <a:extLst>
              <a:ext uri="{FF2B5EF4-FFF2-40B4-BE49-F238E27FC236}">
                <a16:creationId xmlns:a16="http://schemas.microsoft.com/office/drawing/2014/main" id="{5FE192ED-D0DD-41CD-1B6D-218A808EB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453" y="506543"/>
            <a:ext cx="6176239" cy="584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3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423</Words>
  <Application>Microsoft Macintosh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  Dimensiones Políticas de la Agroecología aplicando sistemas dinámicos basados en la comunidad (SDBC)</vt:lpstr>
      <vt:lpstr>PowerPoint Presentation</vt:lpstr>
      <vt:lpstr>PowerPoint Presentation</vt:lpstr>
      <vt:lpstr>Ecuador</vt:lpstr>
      <vt:lpstr>Ecuador</vt:lpstr>
      <vt:lpstr>PowerPoint Presentation</vt:lpstr>
      <vt:lpstr>Bolivia</vt:lpstr>
      <vt:lpstr>PowerPoint Presentation</vt:lpstr>
      <vt:lpstr>PowerPoint Presentation</vt:lpstr>
      <vt:lpstr>Vermont, USA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Dimensiones Políticas de la Agroecología aplicando sistemas dinámicos basados en la comunidad (SDBC)</dc:title>
  <dc:creator>Amaya Carrasco</dc:creator>
  <cp:lastModifiedBy>Carlos Andres Gallegos-Riofrio</cp:lastModifiedBy>
  <cp:revision>8</cp:revision>
  <dcterms:created xsi:type="dcterms:W3CDTF">2023-12-06T03:03:59Z</dcterms:created>
  <dcterms:modified xsi:type="dcterms:W3CDTF">2023-12-06T04:47:24Z</dcterms:modified>
</cp:coreProperties>
</file>