
<file path=[Content_Types].xml><?xml version="1.0" encoding="utf-8"?>
<Types xmlns="http://schemas.openxmlformats.org/package/2006/content-types">
  <Default Extension="png" ContentType="image/png"/>
  <Default Extension="jfif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86" r:id="rId8"/>
    <p:sldId id="257" r:id="rId9"/>
    <p:sldId id="274" r:id="rId10"/>
    <p:sldId id="259" r:id="rId11"/>
    <p:sldId id="260" r:id="rId12"/>
    <p:sldId id="258" r:id="rId13"/>
    <p:sldId id="262" r:id="rId14"/>
    <p:sldId id="281" r:id="rId15"/>
    <p:sldId id="282" r:id="rId16"/>
    <p:sldId id="283" r:id="rId17"/>
    <p:sldId id="284" r:id="rId18"/>
    <p:sldId id="269" r:id="rId19"/>
    <p:sldId id="270" r:id="rId20"/>
    <p:sldId id="271" r:id="rId21"/>
    <p:sldId id="287" r:id="rId22"/>
    <p:sldId id="288" r:id="rId23"/>
    <p:sldId id="279" r:id="rId24"/>
    <p:sldId id="280" r:id="rId25"/>
    <p:sldId id="277" r:id="rId26"/>
    <p:sldId id="278" r:id="rId27"/>
    <p:sldId id="275" r:id="rId28"/>
    <p:sldId id="273" r:id="rId29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PROCEDENCIA DE LAS MUESTRAS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1B2-4873-AB08-8FCBF89EC74D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1B2-4873-AB08-8FCBF89EC74D}"/>
              </c:ext>
            </c:extLst>
          </c:dPt>
          <c:dLbls>
            <c:dLbl>
              <c:idx val="0"/>
              <c:layout>
                <c:manualLayout>
                  <c:x val="-0.14236284068351832"/>
                  <c:y val="-6.88581735502240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B2-4873-AB08-8FCBF89EC74D}"/>
                </c:ext>
              </c:extLst>
            </c:dLbl>
            <c:dLbl>
              <c:idx val="1"/>
              <c:layout>
                <c:manualLayout>
                  <c:x val="0.12723908337748852"/>
                  <c:y val="5.581164458981829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B2-4873-AB08-8FCBF89EC7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Hoja2!$M$7:$M$8</c:f>
              <c:strCache>
                <c:ptCount val="2"/>
                <c:pt idx="0">
                  <c:v>Urbano</c:v>
                </c:pt>
                <c:pt idx="1">
                  <c:v>Rural</c:v>
                </c:pt>
              </c:strCache>
            </c:strRef>
          </c:cat>
          <c:val>
            <c:numRef>
              <c:f>Hoja2!$N$7:$N$8</c:f>
              <c:numCache>
                <c:formatCode>General</c:formatCode>
                <c:ptCount val="2"/>
                <c:pt idx="0">
                  <c:v>15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B2-4873-AB08-8FCBF89EC74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SITIO DE MUESTREO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225-4A81-A904-AE118C3628EC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225-4A81-A904-AE118C3628EC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225-4A81-A904-AE118C3628EC}"/>
              </c:ext>
            </c:extLst>
          </c:dPt>
          <c:dLbls>
            <c:dLbl>
              <c:idx val="0"/>
              <c:layout>
                <c:manualLayout>
                  <c:x val="-0.12584413640310171"/>
                  <c:y val="0.1007725206291166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25-4A81-A904-AE118C3628EC}"/>
                </c:ext>
              </c:extLst>
            </c:dLbl>
            <c:dLbl>
              <c:idx val="1"/>
              <c:layout>
                <c:manualLayout>
                  <c:x val="8.2383162180773031E-2"/>
                  <c:y val="-0.2079515960529216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769328263624843E-2"/>
                      <c:h val="9.06341225857879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225-4A81-A904-AE118C3628EC}"/>
                </c:ext>
              </c:extLst>
            </c:dLbl>
            <c:dLbl>
              <c:idx val="2"/>
              <c:layout>
                <c:manualLayout>
                  <c:x val="8.6666367274432901E-2"/>
                  <c:y val="0.18200655397850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256120076245202E-2"/>
                      <c:h val="8.67684587404064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225-4A81-A904-AE118C3628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Hoja2!$C$57:$C$59</c:f>
              <c:strCache>
                <c:ptCount val="3"/>
                <c:pt idx="0">
                  <c:v>Feria</c:v>
                </c:pt>
                <c:pt idx="1">
                  <c:v>Parcela</c:v>
                </c:pt>
                <c:pt idx="2">
                  <c:v>Almacen</c:v>
                </c:pt>
              </c:strCache>
            </c:strRef>
          </c:cat>
          <c:val>
            <c:numRef>
              <c:f>Hoja2!$D$57:$D$59</c:f>
              <c:numCache>
                <c:formatCode>General</c:formatCode>
                <c:ptCount val="3"/>
                <c:pt idx="0">
                  <c:v>9</c:v>
                </c:pt>
                <c:pt idx="1">
                  <c:v>12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25-4A81-A904-AE118C3628E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MUESTRAS POR ALIMENTO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51-4B98-83E8-7BEE2A4384C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51-4B98-83E8-7BEE2A4384C6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51-4B98-83E8-7BEE2A4384C6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C51-4B98-83E8-7BEE2A4384C6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C51-4B98-83E8-7BEE2A4384C6}"/>
              </c:ext>
            </c:extLst>
          </c:dPt>
          <c:dLbls>
            <c:dLbl>
              <c:idx val="0"/>
              <c:layout>
                <c:manualLayout>
                  <c:x val="-3.4960411198600175E-2"/>
                  <c:y val="0.13497083697871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51-4B98-83E8-7BEE2A4384C6}"/>
                </c:ext>
              </c:extLst>
            </c:dLbl>
            <c:dLbl>
              <c:idx val="1"/>
              <c:layout>
                <c:manualLayout>
                  <c:x val="-6.3990594925634289E-2"/>
                  <c:y val="0.125898585593467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51-4B98-83E8-7BEE2A4384C6}"/>
                </c:ext>
              </c:extLst>
            </c:dLbl>
            <c:dLbl>
              <c:idx val="2"/>
              <c:layout>
                <c:manualLayout>
                  <c:x val="-8.7297244094488191E-2"/>
                  <c:y val="-7.4741542723826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51-4B98-83E8-7BEE2A4384C6}"/>
                </c:ext>
              </c:extLst>
            </c:dLbl>
            <c:dLbl>
              <c:idx val="3"/>
              <c:layout>
                <c:manualLayout>
                  <c:x val="5.4502187226596728E-2"/>
                  <c:y val="-0.14966170895304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51-4B98-83E8-7BEE2A4384C6}"/>
                </c:ext>
              </c:extLst>
            </c:dLbl>
            <c:dLbl>
              <c:idx val="4"/>
              <c:layout>
                <c:manualLayout>
                  <c:x val="6.2599737532808397E-2"/>
                  <c:y val="0.136315252260134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51-4B98-83E8-7BEE2A4384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Hoja2!$J$30:$J$34</c:f>
              <c:strCache>
                <c:ptCount val="5"/>
                <c:pt idx="0">
                  <c:v>Maiz</c:v>
                </c:pt>
                <c:pt idx="1">
                  <c:v>Trigo</c:v>
                </c:pt>
                <c:pt idx="2">
                  <c:v>Lechuga</c:v>
                </c:pt>
                <c:pt idx="3">
                  <c:v>Tomate</c:v>
                </c:pt>
                <c:pt idx="4">
                  <c:v>Papa</c:v>
                </c:pt>
              </c:strCache>
            </c:strRef>
          </c:cat>
          <c:val>
            <c:numRef>
              <c:f>Hoja2!$K$30:$K$34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51-4B98-83E8-7BEE2A438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TIPO DE PRODUCCION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40-430C-9578-415E6BF7EB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40-430C-9578-415E6BF7EB99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240-430C-9578-415E6BF7EB99}"/>
              </c:ext>
            </c:extLst>
          </c:dPt>
          <c:dLbls>
            <c:dLbl>
              <c:idx val="0"/>
              <c:layout>
                <c:manualLayout>
                  <c:x val="-6.8015792897682656E-2"/>
                  <c:y val="0.156173082531350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40-430C-9578-415E6BF7EB99}"/>
                </c:ext>
              </c:extLst>
            </c:dLbl>
            <c:dLbl>
              <c:idx val="1"/>
              <c:layout>
                <c:manualLayout>
                  <c:x val="-7.6179195549274284E-2"/>
                  <c:y val="-7.30300379119276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40-430C-9578-415E6BF7EB99}"/>
                </c:ext>
              </c:extLst>
            </c:dLbl>
            <c:dLbl>
              <c:idx val="2"/>
              <c:layout>
                <c:manualLayout>
                  <c:x val="0.12011025865356574"/>
                  <c:y val="-6.5095144356955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40-430C-9578-415E6BF7EB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Hoja2!$B$33:$B$35</c:f>
              <c:strCache>
                <c:ptCount val="3"/>
                <c:pt idx="0">
                  <c:v>Ecologico</c:v>
                </c:pt>
                <c:pt idx="1">
                  <c:v>SPG</c:v>
                </c:pt>
                <c:pt idx="2">
                  <c:v>Convencional</c:v>
                </c:pt>
              </c:strCache>
            </c:strRef>
          </c:cat>
          <c:val>
            <c:numRef>
              <c:f>Hoja2!$C$33:$C$35</c:f>
              <c:numCache>
                <c:formatCode>General</c:formatCode>
                <c:ptCount val="3"/>
                <c:pt idx="0">
                  <c:v>6</c:v>
                </c:pt>
                <c:pt idx="1">
                  <c:v>5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40-430C-9578-415E6BF7E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dirty="0"/>
              <a:t>PRESENCIA DE </a:t>
            </a:r>
            <a:r>
              <a:rPr lang="es-BO" dirty="0" smtClean="0"/>
              <a:t>RESIDUOS MUESTRAS</a:t>
            </a:r>
            <a:endParaRPr lang="es-B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903-40C0-AB36-F490CB7431C1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903-40C0-AB36-F490CB7431C1}"/>
              </c:ext>
            </c:extLst>
          </c:dPt>
          <c:dLbls>
            <c:dLbl>
              <c:idx val="0"/>
              <c:layout>
                <c:manualLayout>
                  <c:x val="-0.13883122909510678"/>
                  <c:y val="6.075230272413838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03-40C0-AB36-F490CB7431C1}"/>
                </c:ext>
              </c:extLst>
            </c:dLbl>
            <c:dLbl>
              <c:idx val="1"/>
              <c:layout>
                <c:manualLayout>
                  <c:x val="0.15251727297277901"/>
                  <c:y val="-3.904105185216936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03-40C0-AB36-F490CB7431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Hoja2!$B$77:$B$78</c:f>
              <c:strCache>
                <c:ptCount val="2"/>
                <c:pt idx="0">
                  <c:v>Con residuos</c:v>
                </c:pt>
                <c:pt idx="1">
                  <c:v>Sin residuos</c:v>
                </c:pt>
              </c:strCache>
            </c:strRef>
          </c:cat>
          <c:val>
            <c:numRef>
              <c:f>Hoja2!$C$77:$C$78</c:f>
              <c:numCache>
                <c:formatCode>General</c:formatCode>
                <c:ptCount val="2"/>
                <c:pt idx="0">
                  <c:v>10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03-40C0-AB36-F490CB7431C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PRESECIA DE RESIDUOS SPG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B6F-44AB-8D1B-61D3E71EA5F9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B6F-44AB-8D1B-61D3E71EA5F9}"/>
              </c:ext>
            </c:extLst>
          </c:dPt>
          <c:dLbls>
            <c:dLbl>
              <c:idx val="0"/>
              <c:layout>
                <c:manualLayout>
                  <c:x val="-5.9218285214348208E-2"/>
                  <c:y val="0.134214056576261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6F-44AB-8D1B-61D3E71EA5F9}"/>
                </c:ext>
              </c:extLst>
            </c:dLbl>
            <c:dLbl>
              <c:idx val="1"/>
              <c:layout>
                <c:manualLayout>
                  <c:x val="6.060520559930014E-2"/>
                  <c:y val="-0.184768518518518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6F-44AB-8D1B-61D3E71EA5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Hoja1!$K$14:$K$15</c:f>
              <c:strCache>
                <c:ptCount val="2"/>
                <c:pt idx="0">
                  <c:v>Con residuos</c:v>
                </c:pt>
                <c:pt idx="1">
                  <c:v>Sin residuos</c:v>
                </c:pt>
              </c:strCache>
            </c:strRef>
          </c:cat>
          <c:val>
            <c:numRef>
              <c:f>Hoja1!$L$14:$L$15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6F-44AB-8D1B-61D3E71EA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BO" sz="1800" b="1">
                <a:solidFill>
                  <a:schemeClr val="tx1"/>
                </a:solidFill>
              </a:rPr>
              <a:t>PRESENCA DE RESIDUSOS EC/ORG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33-4452-A77A-218BC149FD7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33-4452-A77A-218BC149FD78}"/>
              </c:ext>
            </c:extLst>
          </c:dPt>
          <c:dLbls>
            <c:dLbl>
              <c:idx val="0"/>
              <c:layout>
                <c:manualLayout>
                  <c:x val="-0.10612855893057802"/>
                  <c:y val="4.6520796162352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33-4452-A77A-218BC149FD78}"/>
                </c:ext>
              </c:extLst>
            </c:dLbl>
            <c:dLbl>
              <c:idx val="1"/>
              <c:layout>
                <c:manualLayout>
                  <c:x val="0.11527366075944478"/>
                  <c:y val="-5.473349074242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33-4452-A77A-218BC149FD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Hoja1!$K$19:$K$20</c:f>
              <c:strCache>
                <c:ptCount val="2"/>
                <c:pt idx="0">
                  <c:v>Con residuos</c:v>
                </c:pt>
                <c:pt idx="1">
                  <c:v>Sin residuos</c:v>
                </c:pt>
              </c:strCache>
            </c:strRef>
          </c:cat>
          <c:val>
            <c:numRef>
              <c:f>Hoja1!$L$19:$L$20</c:f>
              <c:numCache>
                <c:formatCode>General</c:formatCode>
                <c:ptCount val="2"/>
                <c:pt idx="0">
                  <c:v>3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33-4452-A77A-218BC149FD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PRESENCIA DE RESIDUOS CONVENCIONAL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24-457A-95E6-AC5FD9AF7C7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24-457A-95E6-AC5FD9AF7C7F}"/>
              </c:ext>
            </c:extLst>
          </c:dPt>
          <c:dLbls>
            <c:dLbl>
              <c:idx val="0"/>
              <c:layout>
                <c:manualLayout>
                  <c:x val="-8.9704291105650438E-2"/>
                  <c:y val="-7.3702354369882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24-457A-95E6-AC5FD9AF7C7F}"/>
                </c:ext>
              </c:extLst>
            </c:dLbl>
            <c:dLbl>
              <c:idx val="1"/>
              <c:layout>
                <c:manualLayout>
                  <c:x val="6.7442934498783746E-2"/>
                  <c:y val="3.043729099669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24-457A-95E6-AC5FD9AF7C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Hoja1!$K$32:$K$33</c:f>
              <c:strCache>
                <c:ptCount val="2"/>
                <c:pt idx="0">
                  <c:v>Con residuos</c:v>
                </c:pt>
                <c:pt idx="1">
                  <c:v>Sin residuos</c:v>
                </c:pt>
              </c:strCache>
            </c:strRef>
          </c:cat>
          <c:val>
            <c:numRef>
              <c:f>Hoja1!$L$32:$L$33</c:f>
              <c:numCache>
                <c:formatCode>General</c:formatCode>
                <c:ptCount val="2"/>
                <c:pt idx="0">
                  <c:v>8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24-457A-95E6-AC5FD9AF7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 smtClean="0"/>
              <a:t>CONCENTRACION</a:t>
            </a:r>
            <a:r>
              <a:rPr lang="en-US" sz="1800" b="1" baseline="0" dirty="0" smtClean="0"/>
              <a:t> PORCENTUAL DE AGROQUIMICOS EN TOMATE CONVENCIONAL CERCADO</a:t>
            </a:r>
            <a:endParaRPr lang="en-US" sz="1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Hoja1!$C$5</c:f>
              <c:strCache>
                <c:ptCount val="1"/>
                <c:pt idx="0">
                  <c:v>Chlorfenapyr (%)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Hoja1!$C$6:$C$10</c:f>
              <c:numCache>
                <c:formatCode>General</c:formatCode>
                <c:ptCount val="5"/>
                <c:pt idx="0">
                  <c:v>1739.9999999999998</c:v>
                </c:pt>
                <c:pt idx="1">
                  <c:v>8.6999999999999993</c:v>
                </c:pt>
                <c:pt idx="2">
                  <c:v>0</c:v>
                </c:pt>
                <c:pt idx="3">
                  <c:v>0</c:v>
                </c:pt>
                <c:pt idx="4">
                  <c:v>43.499999999999993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0-48FE-ADE0-DAD4929AB30D}"/>
            </c:ext>
          </c:extLst>
        </c:ser>
        <c:ser>
          <c:idx val="1"/>
          <c:order val="1"/>
          <c:tx>
            <c:strRef>
              <c:f>Hoja1!$D$5</c:f>
              <c:strCache>
                <c:ptCount val="1"/>
                <c:pt idx="0">
                  <c:v>Clothianidin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Hoja1!$D$6:$D$10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473.99999999999994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50-48FE-ADE0-DAD4929AB3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8611480"/>
        <c:axId val="488609184"/>
      </c:barChart>
      <c:catAx>
        <c:axId val="488611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09184"/>
        <c:crosses val="autoZero"/>
        <c:auto val="1"/>
        <c:lblAlgn val="ctr"/>
        <c:lblOffset val="100"/>
        <c:noMultiLvlLbl val="0"/>
      </c:catAx>
      <c:valAx>
        <c:axId val="48860918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1148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 smtClean="0">
                <a:solidFill>
                  <a:schemeClr val="tx1"/>
                </a:solidFill>
              </a:rPr>
              <a:t>CONCENTRACION</a:t>
            </a:r>
            <a:r>
              <a:rPr lang="en-US" sz="1800" baseline="0" dirty="0" smtClean="0">
                <a:solidFill>
                  <a:schemeClr val="tx1"/>
                </a:solidFill>
              </a:rPr>
              <a:t> PORCENTUAL DE AGROQUIMICOS EN TOMATE CERCADO</a:t>
            </a:r>
            <a:endParaRPr lang="en-US" sz="18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[Ilustracion_Resultados_Tomate_Reconfirmacion.xlsx]Hoja1!$C$5</c:f>
              <c:strCache>
                <c:ptCount val="1"/>
                <c:pt idx="0">
                  <c:v>Chlorfenapyr (%)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[Ilustracion_Resultados_Tomate_Reconfirmacion.xlsx]Hoja1!$B$6:$B$10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[Ilustracion_Resultados_Tomate_Reconfirmacion.xlsx]Hoja1!$C$6:$C$10</c:f>
              <c:numCache>
                <c:formatCode>General</c:formatCode>
                <c:ptCount val="5"/>
                <c:pt idx="0">
                  <c:v>919.99999999999989</c:v>
                </c:pt>
                <c:pt idx="1">
                  <c:v>4.5999999999999996</c:v>
                </c:pt>
                <c:pt idx="2">
                  <c:v>0</c:v>
                </c:pt>
                <c:pt idx="3">
                  <c:v>0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9D-43F5-8888-C287ACD02966}"/>
            </c:ext>
          </c:extLst>
        </c:ser>
        <c:ser>
          <c:idx val="1"/>
          <c:order val="1"/>
          <c:tx>
            <c:strRef>
              <c:f>[Ilustracion_Resultados_Tomate_Reconfirmacion.xlsx]Hoja1!$D$5</c:f>
              <c:strCache>
                <c:ptCount val="1"/>
                <c:pt idx="0">
                  <c:v>Clothianidin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[Ilustracion_Resultados_Tomate_Reconfirmacion.xlsx]Hoja1!$B$6:$B$10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[Ilustracion_Resultados_Tomate_Reconfirmacion.xlsx]Hoja1!$D$6:$D$10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9D-43F5-8888-C287ACD02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8611480"/>
        <c:axId val="488609184"/>
      </c:barChart>
      <c:catAx>
        <c:axId val="488611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09184"/>
        <c:crosses val="autoZero"/>
        <c:auto val="1"/>
        <c:lblAlgn val="ctr"/>
        <c:lblOffset val="100"/>
        <c:noMultiLvlLbl val="0"/>
      </c:catAx>
      <c:valAx>
        <c:axId val="48860918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1148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smtClean="0"/>
              <a:t>CONCENTRACION</a:t>
            </a:r>
            <a:r>
              <a:rPr lang="en-US" sz="2000" b="1" baseline="0" dirty="0" smtClean="0"/>
              <a:t> PORCENTUAL DE AGROQUIMICOS EN LECHUGA CERCADO </a:t>
            </a:r>
            <a:endParaRPr lang="en-US" sz="20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'[Ilustracion_Resultados_Lechuga2.xlsx]Lechuga 2'!$C$5</c:f>
              <c:strCache>
                <c:ptCount val="1"/>
                <c:pt idx="0">
                  <c:v>Chlorpyrifos (%)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'[Ilustracion_Resultados_Lechuga2.xlsx]Lechuga 2'!$B$6:$B$10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'[Ilustracion_Resultados_Lechuga2.xlsx]Lechuga 2'!$C$6:$C$10</c:f>
              <c:numCache>
                <c:formatCode>General</c:formatCode>
                <c:ptCount val="5"/>
                <c:pt idx="0">
                  <c:v>860</c:v>
                </c:pt>
                <c:pt idx="1">
                  <c:v>0</c:v>
                </c:pt>
                <c:pt idx="2">
                  <c:v>430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AF-4BD4-8621-5F8B0ACF0270}"/>
            </c:ext>
          </c:extLst>
        </c:ser>
        <c:ser>
          <c:idx val="1"/>
          <c:order val="1"/>
          <c:tx>
            <c:strRef>
              <c:f>'[Ilustracion_Resultados_Lechuga2.xlsx]Lechuga 2'!$D$5</c:f>
              <c:strCache>
                <c:ptCount val="1"/>
                <c:pt idx="0">
                  <c:v>Cypermethrin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'[Ilustracion_Resultados_Lechuga2.xlsx]Lechuga 2'!$B$6:$B$10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'[Ilustracion_Resultados_Lechuga2.xlsx]Lechuga 2'!$D$6:$D$10</c:f>
              <c:numCache>
                <c:formatCode>General</c:formatCode>
                <c:ptCount val="5"/>
                <c:pt idx="0">
                  <c:v>1.0999999999999999</c:v>
                </c:pt>
                <c:pt idx="1">
                  <c:v>0</c:v>
                </c:pt>
                <c:pt idx="2">
                  <c:v>1.0999999999999999</c:v>
                </c:pt>
                <c:pt idx="3">
                  <c:v>0</c:v>
                </c:pt>
                <c:pt idx="4" formatCode="0.00">
                  <c:v>3.1428571428571432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AF-4BD4-8621-5F8B0ACF0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8611480"/>
        <c:axId val="488609184"/>
      </c:barChart>
      <c:catAx>
        <c:axId val="488611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09184"/>
        <c:crosses val="autoZero"/>
        <c:auto val="1"/>
        <c:lblAlgn val="ctr"/>
        <c:lblOffset val="100"/>
        <c:noMultiLvlLbl val="0"/>
      </c:catAx>
      <c:valAx>
        <c:axId val="48860918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1148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>
                <a:solidFill>
                  <a:schemeClr val="tx1"/>
                </a:solidFill>
              </a:rPr>
              <a:t>CONCENTRACION</a:t>
            </a:r>
            <a:r>
              <a:rPr lang="en-US" sz="2400" baseline="0" dirty="0" smtClean="0">
                <a:solidFill>
                  <a:schemeClr val="tx1"/>
                </a:solidFill>
              </a:rPr>
              <a:t> PORCENTUAL DE AGROQUIMICOS EN LECHUGA CONVENCIONAL CERCADO</a:t>
            </a:r>
            <a:endParaRPr lang="en-US" sz="24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[Ilustracion_Resultados_Lechuga.xlsx]Hoja1!$C$5</c:f>
              <c:strCache>
                <c:ptCount val="1"/>
                <c:pt idx="0">
                  <c:v>Propiconazole (%)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[Ilustracion_Resultados_Lechuga.xlsx]Hoja1!$B$6:$B$10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[Ilustracion_Resultados_Lechuga.xlsx]Hoja1!$C$6:$C$10</c:f>
              <c:numCache>
                <c:formatCode>General</c:formatCode>
                <c:ptCount val="5"/>
                <c:pt idx="0">
                  <c:v>580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E-435F-BB94-6A180165095B}"/>
            </c:ext>
          </c:extLst>
        </c:ser>
        <c:ser>
          <c:idx val="1"/>
          <c:order val="1"/>
          <c:tx>
            <c:strRef>
              <c:f>Hoja1!#REF!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[Ilustracion_Resultados_Lechuga.xlsx]Hoja1!$B$6:$B$10</c:f>
              <c:strCache>
                <c:ptCount val="5"/>
                <c:pt idx="0">
                  <c:v>UE</c:v>
                </c:pt>
                <c:pt idx="1">
                  <c:v>USA</c:v>
                </c:pt>
                <c:pt idx="2">
                  <c:v>CHN</c:v>
                </c:pt>
                <c:pt idx="3">
                  <c:v>CAN</c:v>
                </c:pt>
                <c:pt idx="4">
                  <c:v>CODEX</c:v>
                </c:pt>
              </c:strCache>
            </c:strRef>
          </c:cat>
          <c:val>
            <c:numRef>
              <c:f>Hoja1!#REF!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E-435F-BB94-6A1801650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8611480"/>
        <c:axId val="488609184"/>
      </c:barChart>
      <c:catAx>
        <c:axId val="488611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09184"/>
        <c:crosses val="autoZero"/>
        <c:auto val="1"/>
        <c:lblAlgn val="ctr"/>
        <c:lblOffset val="100"/>
        <c:noMultiLvlLbl val="0"/>
      </c:catAx>
      <c:valAx>
        <c:axId val="48860918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488611480"/>
        <c:crosses val="autoZero"/>
        <c:crossBetween val="between"/>
      </c:valAx>
      <c:spPr>
        <a:noFill/>
        <a:ln w="25400"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0.32256509139916384"/>
          <c:y val="0.89483614233396047"/>
          <c:w val="0.26242067027164584"/>
          <c:h val="9.02974392907776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159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8119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7549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5024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290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1402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6340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58914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769686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3959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42587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9CA6C-ADD1-4A9B-9C2E-8A9856655C23}" type="datetimeFigureOut">
              <a:rPr lang="es-BO" smtClean="0"/>
              <a:t>5/12/2023</a:t>
            </a:fld>
            <a:endParaRPr lang="es-B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047AB-3FDB-4EFC-9178-FB1F3A6AAAE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2400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fif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6765" y="182881"/>
            <a:ext cx="9483634" cy="1506582"/>
          </a:xfrm>
        </p:spPr>
        <p:txBody>
          <a:bodyPr>
            <a:normAutofit/>
          </a:bodyPr>
          <a:lstStyle/>
          <a:p>
            <a:r>
              <a:rPr lang="es-BO" sz="3200" b="1" dirty="0" smtClean="0"/>
              <a:t>RESIDUOS QUIMICOS </a:t>
            </a:r>
            <a:r>
              <a:rPr lang="es-BO" sz="3200" b="1" dirty="0"/>
              <a:t>(PLAGUICIDAS) EN </a:t>
            </a:r>
            <a:r>
              <a:rPr lang="es-BO" sz="3200" b="1" dirty="0" smtClean="0"/>
              <a:t>CINCO ALIMENTOS BASICOS PARA LA ALIMENTACION FAMILIAR DEL AREA RURAL Y URBANA DE COCHABAMBA</a:t>
            </a:r>
            <a:endParaRPr lang="es-BO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49780" y="6139296"/>
            <a:ext cx="3657601" cy="339631"/>
          </a:xfrm>
        </p:spPr>
        <p:txBody>
          <a:bodyPr>
            <a:noAutofit/>
          </a:bodyPr>
          <a:lstStyle/>
          <a:p>
            <a:r>
              <a:rPr lang="es-ES" sz="1400" b="1" dirty="0" smtClean="0"/>
              <a:t>LA PAZ, 5 DE DICIEMBRE DE 2023</a:t>
            </a:r>
            <a:endParaRPr lang="es-BO" sz="1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62" y="5207305"/>
            <a:ext cx="2062433" cy="10321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490" y="5602132"/>
            <a:ext cx="3240540" cy="3891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183" y="1761371"/>
            <a:ext cx="3056797" cy="40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2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817" y="173536"/>
            <a:ext cx="10515600" cy="401229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CONTEXTO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8675" y="719636"/>
            <a:ext cx="11564982" cy="5864043"/>
          </a:xfrm>
        </p:spPr>
        <p:txBody>
          <a:bodyPr>
            <a:normAutofit fontScale="92500" lnSpcReduction="10000"/>
          </a:bodyPr>
          <a:lstStyle/>
          <a:p>
            <a:r>
              <a:rPr lang="es-BO" dirty="0"/>
              <a:t>La Constitución Política del </a:t>
            </a:r>
            <a:r>
              <a:rPr lang="es-BO" dirty="0" smtClean="0"/>
              <a:t>Estado: "El </a:t>
            </a:r>
            <a:r>
              <a:rPr lang="es-BO" dirty="0"/>
              <a:t>Estado tiene la obligación de garantizar la seguridad alimentaria a través de </a:t>
            </a:r>
            <a:r>
              <a:rPr lang="es-BO" b="1" dirty="0">
                <a:solidFill>
                  <a:srgbClr val="FF0000"/>
                </a:solidFill>
              </a:rPr>
              <a:t>alimentos sanos</a:t>
            </a:r>
            <a:r>
              <a:rPr lang="es-BO" dirty="0"/>
              <a:t>, adecuados y suficientes para toda la </a:t>
            </a:r>
            <a:r>
              <a:rPr lang="es-BO" dirty="0" smtClean="0"/>
              <a:t>población“. "</a:t>
            </a:r>
            <a:r>
              <a:rPr lang="es-BO" dirty="0"/>
              <a:t>La seguridad y la soberanía alimentarias deben lograrse para toda la población, mediante la </a:t>
            </a:r>
            <a:r>
              <a:rPr lang="es-BO" b="1" dirty="0">
                <a:solidFill>
                  <a:srgbClr val="FF0000"/>
                </a:solidFill>
              </a:rPr>
              <a:t>prohibición de la importación</a:t>
            </a:r>
            <a:r>
              <a:rPr lang="es-BO" dirty="0"/>
              <a:t>, producción y comercialización de organismos modificados genéticamente y </a:t>
            </a:r>
            <a:r>
              <a:rPr lang="es-BO" b="1" dirty="0">
                <a:solidFill>
                  <a:srgbClr val="FF0000"/>
                </a:solidFill>
              </a:rPr>
              <a:t>elementos tóxicos que dañen la salud humana y el medio ambiente</a:t>
            </a:r>
            <a:r>
              <a:rPr lang="es-BO" dirty="0" smtClean="0"/>
              <a:t>.“</a:t>
            </a:r>
          </a:p>
          <a:p>
            <a:r>
              <a:rPr lang="es-ES" dirty="0"/>
              <a:t>Ley 3525, “Ley de regulación y promoción de la producción agropecuaria y forestal no maderable ecológica” </a:t>
            </a:r>
            <a:r>
              <a:rPr lang="es-ES" dirty="0" smtClean="0"/>
              <a:t>(2016), define </a:t>
            </a:r>
            <a:r>
              <a:rPr lang="es-ES" dirty="0"/>
              <a:t>como “ecológico” a todo producto orgánico, biológico o ecológico que es </a:t>
            </a:r>
            <a:r>
              <a:rPr lang="es-ES" b="1" dirty="0">
                <a:solidFill>
                  <a:srgbClr val="FF0000"/>
                </a:solidFill>
              </a:rPr>
              <a:t>saludable</a:t>
            </a:r>
            <a:r>
              <a:rPr lang="es-ES" dirty="0"/>
              <a:t>, nutritivo y seguro para la salud humana y ambiental (</a:t>
            </a:r>
            <a:r>
              <a:rPr lang="es-ES" dirty="0" err="1"/>
              <a:t>MDRyT</a:t>
            </a:r>
            <a:r>
              <a:rPr lang="es-ES" dirty="0"/>
              <a:t>, 2006</a:t>
            </a:r>
            <a:r>
              <a:rPr lang="es-ES" dirty="0" smtClean="0"/>
              <a:t>).</a:t>
            </a:r>
          </a:p>
          <a:p>
            <a:r>
              <a:rPr lang="es-BO" dirty="0" smtClean="0"/>
              <a:t>Ley No 144 de </a:t>
            </a:r>
            <a:r>
              <a:rPr lang="es-BO" dirty="0"/>
              <a:t>la Revolución Agrícola y la Productividad </a:t>
            </a:r>
            <a:r>
              <a:rPr lang="es-BO" dirty="0" smtClean="0"/>
              <a:t>Comunitaria, contribuir </a:t>
            </a:r>
            <a:r>
              <a:rPr lang="es-BO" dirty="0"/>
              <a:t>al logro de la seguridad con soberanía alimentaria, </a:t>
            </a:r>
            <a:r>
              <a:rPr lang="es-BO" dirty="0" smtClean="0"/>
              <a:t>a través del </a:t>
            </a:r>
            <a:r>
              <a:rPr lang="es-BO" dirty="0"/>
              <a:t>"Acceso permanente a </a:t>
            </a:r>
            <a:r>
              <a:rPr lang="es-BO" b="1" dirty="0">
                <a:solidFill>
                  <a:srgbClr val="FF0000"/>
                </a:solidFill>
              </a:rPr>
              <a:t>alimentos sanos </a:t>
            </a:r>
            <a:r>
              <a:rPr lang="es-BO" dirty="0"/>
              <a:t>y suficientes para la </a:t>
            </a:r>
            <a:r>
              <a:rPr lang="es-BO" dirty="0" smtClean="0"/>
              <a:t>población". </a:t>
            </a:r>
          </a:p>
          <a:p>
            <a:r>
              <a:rPr lang="es-BO" dirty="0" smtClean="0"/>
              <a:t>El </a:t>
            </a:r>
            <a:r>
              <a:rPr lang="es-BO" dirty="0"/>
              <a:t>Estado delega al el Instituto Nacional de Innovación Agropecuaria y Forestal (INIAF) la responsabilidad de la generación de tecnologías, el establecimiento de lineamientos y la gestión de las políticas de innovación agropecuaria y forestal a través de un diálogo </a:t>
            </a:r>
            <a:r>
              <a:rPr lang="es-BO" dirty="0" err="1"/>
              <a:t>intra</a:t>
            </a:r>
            <a:r>
              <a:rPr lang="es-BO" dirty="0"/>
              <a:t> e intercultural del </a:t>
            </a:r>
            <a:r>
              <a:rPr lang="es-BO" dirty="0" smtClean="0"/>
              <a:t>conocimiento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62229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092" y="243206"/>
            <a:ext cx="11657783" cy="679904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EL ESTADO RECONOCE SOLO DOS SISTEMAS DE PRODUCCION DE ALIMENTOS</a:t>
            </a:r>
            <a:endParaRPr lang="es-BO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092" y="1438275"/>
            <a:ext cx="11582399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BO" dirty="0"/>
              <a:t>E</a:t>
            </a:r>
            <a:r>
              <a:rPr lang="es-BO" dirty="0" smtClean="0"/>
              <a:t>l </a:t>
            </a:r>
            <a:r>
              <a:rPr lang="es-BO" dirty="0"/>
              <a:t>Sistema de Producción Alimentario basado en la Agricultura Tradicional (</a:t>
            </a:r>
            <a:r>
              <a:rPr lang="es-BO" dirty="0" smtClean="0"/>
              <a:t>SPAAT), compuesto </a:t>
            </a:r>
            <a:r>
              <a:rPr lang="es-BO" dirty="0"/>
              <a:t>por sistemas de producción de alimentos para pequeños agricultores, campesinos e </a:t>
            </a:r>
            <a:r>
              <a:rPr lang="es-BO" dirty="0" smtClean="0"/>
              <a:t>indígenas.</a:t>
            </a:r>
          </a:p>
          <a:p>
            <a:pPr marL="0" indent="0">
              <a:buNone/>
            </a:pPr>
            <a:r>
              <a:rPr lang="es-BO" dirty="0" smtClean="0"/>
              <a:t> </a:t>
            </a:r>
          </a:p>
          <a:p>
            <a:pPr marL="0" indent="0">
              <a:buNone/>
            </a:pPr>
            <a:r>
              <a:rPr lang="es-BO" dirty="0" smtClean="0"/>
              <a:t>El </a:t>
            </a:r>
            <a:r>
              <a:rPr lang="es-BO" dirty="0"/>
              <a:t>Sistema Alimentario basado en la Agroindustria (SAA) que está en gran parte en manos de grandes conglomerados. </a:t>
            </a:r>
            <a:endParaRPr lang="es-BO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dirty="0" smtClean="0">
                <a:solidFill>
                  <a:srgbClr val="FF0000"/>
                </a:solidFill>
              </a:rPr>
              <a:t>Agricultura ecológica/orgánica/biológica????????</a:t>
            </a:r>
            <a:endParaRPr lang="es-B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641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51914"/>
            <a:ext cx="10515600" cy="296726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IMPORTANCIA DE LA AGRICULTURA FAMILIAR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9486" y="792480"/>
            <a:ext cx="11713028" cy="5747657"/>
          </a:xfrm>
        </p:spPr>
        <p:txBody>
          <a:bodyPr>
            <a:normAutofit lnSpcReduction="10000"/>
          </a:bodyPr>
          <a:lstStyle/>
          <a:p>
            <a:r>
              <a:rPr lang="es-BO" dirty="0"/>
              <a:t>Bolivia sigue siendo un país en el que los sistemas de producción de alimentos de pequeños agricultores, campesinos e indígenas son el sistema alimentario más importante</a:t>
            </a:r>
            <a:r>
              <a:rPr lang="es-BO" dirty="0" smtClean="0"/>
              <a:t>. </a:t>
            </a:r>
          </a:p>
          <a:p>
            <a:pPr marL="0" indent="0">
              <a:buNone/>
            </a:pPr>
            <a:endParaRPr lang="es-BO" dirty="0" smtClean="0"/>
          </a:p>
          <a:p>
            <a:r>
              <a:rPr lang="es-BO" dirty="0" smtClean="0"/>
              <a:t>En </a:t>
            </a:r>
            <a:r>
              <a:rPr lang="es-BO" dirty="0"/>
              <a:t>Bolivia existen alrededor de 872.000 Unidades Productivas Agropecuarias (UPAS), de las cuales el 92% (725.000 UPA) corresponde a productores de la agricultura familiar</a:t>
            </a:r>
            <a:r>
              <a:rPr lang="es-BO" dirty="0" smtClean="0"/>
              <a:t>, un </a:t>
            </a:r>
            <a:r>
              <a:rPr lang="es-BO" dirty="0"/>
              <a:t>7% son medianos productores y </a:t>
            </a:r>
            <a:r>
              <a:rPr lang="es-BO" dirty="0" smtClean="0"/>
              <a:t>apenas el </a:t>
            </a:r>
            <a:r>
              <a:rPr lang="es-BO" dirty="0"/>
              <a:t>1% está </a:t>
            </a:r>
            <a:r>
              <a:rPr lang="es-BO" dirty="0" smtClean="0"/>
              <a:t>referido, </a:t>
            </a:r>
            <a:r>
              <a:rPr lang="es-BO" dirty="0"/>
              <a:t>en su mayoría productores de soya (CIOEC, 2020). </a:t>
            </a:r>
            <a:endParaRPr lang="es-BO" dirty="0" smtClean="0"/>
          </a:p>
          <a:p>
            <a:endParaRPr lang="es-BO" dirty="0" smtClean="0"/>
          </a:p>
          <a:p>
            <a:r>
              <a:rPr lang="es-BO" dirty="0" smtClean="0"/>
              <a:t>Según </a:t>
            </a:r>
            <a:r>
              <a:rPr lang="es-BO" dirty="0"/>
              <a:t>la Fundación Tierra, se estima que la agricultura familiar, realizada en diversos pisos ecológicos, contribuye con más del 65% a la alimentación de las familias </a:t>
            </a:r>
            <a:r>
              <a:rPr lang="es-BO" dirty="0" smtClean="0"/>
              <a:t>bolivianas, es decir que </a:t>
            </a:r>
            <a:r>
              <a:rPr lang="es-BO" dirty="0"/>
              <a:t>el abastecimiento de alimentos en el país está a cargo principalmente de este tipo de agricultura, </a:t>
            </a:r>
            <a:r>
              <a:rPr lang="es-BO" dirty="0" smtClean="0"/>
              <a:t>considerada </a:t>
            </a:r>
            <a:r>
              <a:rPr lang="es-BO" dirty="0"/>
              <a:t>como “marginal”. </a:t>
            </a:r>
          </a:p>
        </p:txBody>
      </p:sp>
    </p:spTree>
    <p:extLst>
      <p:ext uri="{BB962C8B-B14F-4D97-AF65-F5344CB8AC3E}">
        <p14:creationId xmlns:p14="http://schemas.microsoft.com/office/powerpoint/2010/main" val="526699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772" y="260622"/>
            <a:ext cx="10515600" cy="575401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LA AGRICULTURA ECOLOGICA EN BOLIVIA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2282" y="1093265"/>
            <a:ext cx="11608526" cy="4220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BO" dirty="0"/>
              <a:t>No se cuenta con información oficial de los volúmenes y el valor de la producción ecológica comercializada en Bolivia (Barreda, </a:t>
            </a:r>
            <a:r>
              <a:rPr lang="es-BO" dirty="0" smtClean="0"/>
              <a:t>Cárdenas </a:t>
            </a:r>
            <a:r>
              <a:rPr lang="es-BO" dirty="0"/>
              <a:t>y </a:t>
            </a:r>
            <a:r>
              <a:rPr lang="es-BO" dirty="0" err="1"/>
              <a:t>Zelada</a:t>
            </a:r>
            <a:r>
              <a:rPr lang="es-BO" dirty="0"/>
              <a:t>, 2009; </a:t>
            </a:r>
            <a:r>
              <a:rPr lang="es-BO" dirty="0" err="1"/>
              <a:t>Deconinck</a:t>
            </a:r>
            <a:r>
              <a:rPr lang="es-BO" dirty="0"/>
              <a:t>, 2008</a:t>
            </a:r>
            <a:r>
              <a:rPr lang="es-BO" dirty="0" smtClean="0"/>
              <a:t>). La </a:t>
            </a:r>
            <a:r>
              <a:rPr lang="es-BO" dirty="0"/>
              <a:t>Encuesta Nacional Agropecuaria 2015 </a:t>
            </a:r>
            <a:r>
              <a:rPr lang="es-BO" dirty="0" smtClean="0"/>
              <a:t>y/o </a:t>
            </a:r>
            <a:r>
              <a:rPr lang="es-BO" dirty="0"/>
              <a:t>el Censo Agropecuario 2013, no mencionan específicamente este </a:t>
            </a:r>
            <a:r>
              <a:rPr lang="es-BO" dirty="0" smtClean="0"/>
              <a:t>dato</a:t>
            </a:r>
            <a:r>
              <a:rPr lang="es-BO" dirty="0"/>
              <a:t>.</a:t>
            </a:r>
          </a:p>
          <a:p>
            <a:pPr marL="0" indent="0">
              <a:buNone/>
            </a:pPr>
            <a:r>
              <a:rPr lang="es-BO" dirty="0" smtClean="0"/>
              <a:t>En el </a:t>
            </a:r>
            <a:r>
              <a:rPr lang="es-BO" dirty="0"/>
              <a:t>2017, </a:t>
            </a:r>
            <a:r>
              <a:rPr lang="es-BO" dirty="0" smtClean="0"/>
              <a:t>en Cochabamba, </a:t>
            </a:r>
            <a:r>
              <a:rPr lang="es-BO" dirty="0"/>
              <a:t>la producción de alimentos ecológicos </a:t>
            </a:r>
            <a:r>
              <a:rPr lang="es-BO" dirty="0" smtClean="0"/>
              <a:t>representaba apenas </a:t>
            </a:r>
            <a:r>
              <a:rPr lang="es-BO" dirty="0"/>
              <a:t>el 2,1% de la producción total </a:t>
            </a:r>
            <a:r>
              <a:rPr lang="es-BO" dirty="0" smtClean="0"/>
              <a:t>en comparación con </a:t>
            </a:r>
            <a:r>
              <a:rPr lang="es-BO" dirty="0"/>
              <a:t>la producción departamental reportada en la </a:t>
            </a:r>
            <a:r>
              <a:rPr lang="es-BO" dirty="0" smtClean="0"/>
              <a:t>ENA (2015</a:t>
            </a:r>
            <a:r>
              <a:rPr lang="es-BO" dirty="0"/>
              <a:t>) de la cual, solo el 0,02</a:t>
            </a:r>
            <a:r>
              <a:rPr lang="es-BO" dirty="0" smtClean="0"/>
              <a:t>%, estaba </a:t>
            </a:r>
            <a:r>
              <a:rPr lang="es-BO" dirty="0"/>
              <a:t>acreditada (certificada</a:t>
            </a:r>
            <a:r>
              <a:rPr lang="es-BO" dirty="0" smtClean="0"/>
              <a:t>).</a:t>
            </a:r>
          </a:p>
          <a:p>
            <a:pPr marL="0" indent="0">
              <a:buNone/>
            </a:pPr>
            <a:r>
              <a:rPr lang="es-ES" b="1" dirty="0" smtClean="0">
                <a:solidFill>
                  <a:srgbClr val="FF0000"/>
                </a:solidFill>
              </a:rPr>
              <a:t>Los </a:t>
            </a:r>
            <a:r>
              <a:rPr lang="es-ES" b="1" dirty="0">
                <a:solidFill>
                  <a:srgbClr val="FF0000"/>
                </a:solidFill>
              </a:rPr>
              <a:t>resultados de consumo muestran que no hay una demanda amplia explícita por productos ecológicos en los mercados</a:t>
            </a:r>
            <a:r>
              <a:rPr lang="es-ES" dirty="0"/>
              <a:t>. </a:t>
            </a:r>
            <a:endParaRPr lang="es-ES" dirty="0" smtClean="0"/>
          </a:p>
          <a:p>
            <a:endParaRPr lang="es-BO" dirty="0"/>
          </a:p>
        </p:txBody>
      </p:sp>
      <p:sp>
        <p:nvSpPr>
          <p:cNvPr id="5" name="Rectángulo 4"/>
          <p:cNvSpPr/>
          <p:nvPr/>
        </p:nvSpPr>
        <p:spPr>
          <a:xfrm>
            <a:off x="520883" y="5571172"/>
            <a:ext cx="10683239" cy="1015663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Si por un lado la baja demanda diferenciada </a:t>
            </a:r>
            <a:r>
              <a:rPr lang="es-ES" sz="2000" b="1" dirty="0" smtClean="0">
                <a:solidFill>
                  <a:schemeClr val="bg1"/>
                </a:solidFill>
              </a:rPr>
              <a:t>hacia lo ecológico desmotiva </a:t>
            </a:r>
            <a:r>
              <a:rPr lang="es-ES" sz="2000" b="1" dirty="0">
                <a:solidFill>
                  <a:schemeClr val="bg1"/>
                </a:solidFill>
              </a:rPr>
              <a:t>al productor a certificar sus productos o a esforzarse en promocionar sus alimentos como ecológicos, la poca oferta, junto con la falta de información, no generan mayor interés entre los consumidores.</a:t>
            </a:r>
            <a:endParaRPr lang="es-B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47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6422" y="213088"/>
            <a:ext cx="11721738" cy="836023"/>
          </a:xfrm>
        </p:spPr>
        <p:txBody>
          <a:bodyPr>
            <a:noAutofit/>
          </a:bodyPr>
          <a:lstStyle/>
          <a:p>
            <a:r>
              <a:rPr lang="es-ES" sz="3600" b="1" dirty="0" smtClean="0"/>
              <a:t>LA AGRICULTURA FAMILIAR ANTE LA PRESION DE LOS INSUMOS QUIMICOS DE LA AGRICULTURA CONVENCIONAL</a:t>
            </a:r>
            <a:endParaRPr lang="es-BO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9965" y="1349828"/>
            <a:ext cx="11634652" cy="53557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 smtClean="0"/>
              <a:t>En Bolivia se tienen registrados mas de 1.800 </a:t>
            </a:r>
            <a:r>
              <a:rPr lang="es-ES" dirty="0"/>
              <a:t>agroquímicos </a:t>
            </a:r>
            <a:r>
              <a:rPr lang="es-ES" dirty="0" smtClean="0"/>
              <a:t>de los cuales, el </a:t>
            </a:r>
            <a:r>
              <a:rPr lang="es-ES" dirty="0"/>
              <a:t>47% de estos productos pertenecen a las categorías I y II, que son las más peligrosas. De </a:t>
            </a:r>
            <a:r>
              <a:rPr lang="es-ES" dirty="0" smtClean="0"/>
              <a:t>éstos, una cuarta parte ya están </a:t>
            </a:r>
            <a:r>
              <a:rPr lang="es-ES" dirty="0"/>
              <a:t>prohibidos en </a:t>
            </a:r>
            <a:r>
              <a:rPr lang="es-ES" dirty="0" smtClean="0"/>
              <a:t>países </a:t>
            </a:r>
            <a:r>
              <a:rPr lang="es-ES" dirty="0"/>
              <a:t>de la Unión Europea. </a:t>
            </a: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Más </a:t>
            </a:r>
            <a:r>
              <a:rPr lang="es-ES" dirty="0"/>
              <a:t>de 1.300 de los 1.800 agroquímicos registrados son para </a:t>
            </a:r>
            <a:r>
              <a:rPr lang="es-ES" dirty="0" smtClean="0"/>
              <a:t>soya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El 96,7</a:t>
            </a:r>
            <a:r>
              <a:rPr lang="es-ES" dirty="0"/>
              <a:t>% de las recomendaciones fueron </a:t>
            </a:r>
            <a:r>
              <a:rPr lang="es-ES" dirty="0" smtClean="0"/>
              <a:t>incorrectas en cuanto al tipo de producto adecuado para el problema consultado</a:t>
            </a:r>
          </a:p>
          <a:p>
            <a:pPr marL="0" indent="0">
              <a:buNone/>
            </a:pPr>
            <a:r>
              <a:rPr lang="es-ES" dirty="0" smtClean="0"/>
              <a:t>El 67</a:t>
            </a:r>
            <a:r>
              <a:rPr lang="es-ES" dirty="0"/>
              <a:t>% </a:t>
            </a:r>
            <a:r>
              <a:rPr lang="es-ES" dirty="0" smtClean="0"/>
              <a:t>de las dosis </a:t>
            </a:r>
            <a:r>
              <a:rPr lang="es-ES" dirty="0"/>
              <a:t>recomendadas fueron incorrectas.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El 25</a:t>
            </a:r>
            <a:r>
              <a:rPr lang="es-ES" dirty="0"/>
              <a:t>% de los productos </a:t>
            </a:r>
            <a:r>
              <a:rPr lang="es-ES" dirty="0" smtClean="0"/>
              <a:t>que fueron recomendados estaban en la categoría de </a:t>
            </a:r>
            <a:r>
              <a:rPr lang="es-ES" dirty="0"/>
              <a:t>muy tóxicos </a:t>
            </a:r>
            <a:r>
              <a:rPr lang="es-ES" dirty="0" smtClean="0"/>
              <a:t>y podrían </a:t>
            </a:r>
            <a:r>
              <a:rPr lang="es-ES" dirty="0"/>
              <a:t>ser reemplazados por otros </a:t>
            </a:r>
            <a:r>
              <a:rPr lang="es-ES" dirty="0" smtClean="0"/>
              <a:t>de menor toxicidad. </a:t>
            </a:r>
          </a:p>
          <a:p>
            <a:pPr marL="0" indent="0">
              <a:buNone/>
            </a:pPr>
            <a:r>
              <a:rPr lang="es-ES" sz="2000" dirty="0" smtClean="0"/>
              <a:t>(Sobre 391 entrevistas)</a:t>
            </a:r>
          </a:p>
          <a:p>
            <a:pPr marL="0" indent="0">
              <a:buNone/>
            </a:pPr>
            <a:endParaRPr lang="es-ES" sz="1600" dirty="0" smtClean="0"/>
          </a:p>
          <a:p>
            <a:pPr marL="0" indent="0">
              <a:buNone/>
            </a:pPr>
            <a:r>
              <a:rPr lang="es-ES" sz="1600" dirty="0" smtClean="0"/>
              <a:t>FUENTE: </a:t>
            </a:r>
            <a:r>
              <a:rPr lang="es-ES" sz="2000" dirty="0" smtClean="0"/>
              <a:t>Alem, et al, 2023, FAA</a:t>
            </a:r>
            <a:endParaRPr lang="es-BO" sz="2000" dirty="0"/>
          </a:p>
        </p:txBody>
      </p:sp>
    </p:spTree>
    <p:extLst>
      <p:ext uri="{BB962C8B-B14F-4D97-AF65-F5344CB8AC3E}">
        <p14:creationId xmlns:p14="http://schemas.microsoft.com/office/powerpoint/2010/main" val="391216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3433" y="184149"/>
            <a:ext cx="11680916" cy="810533"/>
          </a:xfrm>
        </p:spPr>
        <p:txBody>
          <a:bodyPr>
            <a:noAutofit/>
          </a:bodyPr>
          <a:lstStyle/>
          <a:p>
            <a:r>
              <a:rPr lang="es-ES" sz="3600" b="1" dirty="0" smtClean="0"/>
              <a:t>AGROQUIMICOS EN LA AGRICULTURA FAMILIAR RURAL DE VALLES MESOTERMICOS DE COCHABAMBA</a:t>
            </a:r>
            <a:endParaRPr lang="es-BO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9633" y="1175658"/>
            <a:ext cx="11528517" cy="48536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BO" dirty="0" smtClean="0"/>
              <a:t>El 77% de agricultores de Totora afirman que, </a:t>
            </a:r>
            <a:r>
              <a:rPr lang="es-BO" dirty="0"/>
              <a:t>durante el proceso </a:t>
            </a:r>
            <a:r>
              <a:rPr lang="es-BO" dirty="0" smtClean="0"/>
              <a:t>productivo, utilizan al menos una vez insumos químicos y el </a:t>
            </a:r>
            <a:r>
              <a:rPr lang="es-BO" dirty="0"/>
              <a:t>restante 23% utiliza insumos naturales y/o no hacen ningún </a:t>
            </a:r>
            <a:r>
              <a:rPr lang="es-BO" dirty="0" smtClean="0"/>
              <a:t>control. </a:t>
            </a:r>
          </a:p>
          <a:p>
            <a:pPr marL="0" indent="0">
              <a:buNone/>
            </a:pPr>
            <a:r>
              <a:rPr lang="es-BO" dirty="0" smtClean="0"/>
              <a:t>En </a:t>
            </a:r>
            <a:r>
              <a:rPr lang="es-BO" dirty="0" err="1" smtClean="0"/>
              <a:t>Pasorapa</a:t>
            </a:r>
            <a:r>
              <a:rPr lang="es-BO" dirty="0" smtClean="0"/>
              <a:t>, el 12% hacer uso de insumos químicos al menos una vez, el </a:t>
            </a:r>
            <a:r>
              <a:rPr lang="es-BO" dirty="0"/>
              <a:t>6% </a:t>
            </a:r>
            <a:r>
              <a:rPr lang="es-BO" dirty="0" smtClean="0"/>
              <a:t> insumos naturales y el </a:t>
            </a:r>
            <a:r>
              <a:rPr lang="es-BO" dirty="0"/>
              <a:t>42% </a:t>
            </a:r>
            <a:r>
              <a:rPr lang="es-BO" dirty="0" smtClean="0"/>
              <a:t>ambos </a:t>
            </a:r>
            <a:r>
              <a:rPr lang="es-BO" dirty="0"/>
              <a:t>de tipos de insumos manera </a:t>
            </a:r>
            <a:r>
              <a:rPr lang="es-BO" dirty="0" smtClean="0"/>
              <a:t>combinada. El restante 39</a:t>
            </a:r>
            <a:r>
              <a:rPr lang="es-BO" dirty="0"/>
              <a:t>% </a:t>
            </a:r>
            <a:r>
              <a:rPr lang="es-BO" dirty="0" smtClean="0"/>
              <a:t>no </a:t>
            </a:r>
            <a:r>
              <a:rPr lang="es-BO" dirty="0"/>
              <a:t>hace </a:t>
            </a:r>
            <a:r>
              <a:rPr lang="es-BO" dirty="0" smtClean="0"/>
              <a:t>uso. </a:t>
            </a:r>
          </a:p>
          <a:p>
            <a:pPr marL="0" indent="0">
              <a:buNone/>
            </a:pPr>
            <a:endParaRPr lang="es-BO" dirty="0" smtClean="0"/>
          </a:p>
          <a:p>
            <a:pPr marL="0" indent="0">
              <a:buNone/>
            </a:pPr>
            <a:r>
              <a:rPr lang="es-BO" dirty="0" smtClean="0"/>
              <a:t>Mas del 40% desconocer </a:t>
            </a:r>
            <a:r>
              <a:rPr lang="es-BO" dirty="0"/>
              <a:t>el nombre y el grado </a:t>
            </a:r>
            <a:endParaRPr lang="es-BO" dirty="0" smtClean="0"/>
          </a:p>
          <a:p>
            <a:pPr marL="0" indent="0">
              <a:buNone/>
            </a:pPr>
            <a:r>
              <a:rPr lang="es-BO" dirty="0" smtClean="0"/>
              <a:t>de </a:t>
            </a:r>
            <a:r>
              <a:rPr lang="es-BO" dirty="0"/>
              <a:t>toxicidad de los insumos químicos que </a:t>
            </a:r>
            <a:r>
              <a:rPr lang="es-BO" dirty="0" smtClean="0"/>
              <a:t>utilizan</a:t>
            </a:r>
          </a:p>
          <a:p>
            <a:pPr marL="0" indent="0">
              <a:buNone/>
            </a:pPr>
            <a:endParaRPr lang="es-BO" dirty="0" smtClean="0"/>
          </a:p>
          <a:p>
            <a:pPr marL="0" indent="0">
              <a:buNone/>
            </a:pPr>
            <a:r>
              <a:rPr lang="es-BO" sz="2000" dirty="0" smtClean="0"/>
              <a:t>(</a:t>
            </a:r>
            <a:r>
              <a:rPr lang="es-BO" sz="2000" dirty="0"/>
              <a:t>Fundación </a:t>
            </a:r>
            <a:r>
              <a:rPr lang="es-BO" sz="2000" dirty="0" err="1"/>
              <a:t>Agrecol</a:t>
            </a:r>
            <a:r>
              <a:rPr lang="es-BO" sz="2000" dirty="0"/>
              <a:t> Andes, 2020).</a:t>
            </a:r>
          </a:p>
          <a:p>
            <a:endParaRPr lang="es-BO" dirty="0"/>
          </a:p>
        </p:txBody>
      </p:sp>
      <p:graphicFrame>
        <p:nvGraphicFramePr>
          <p:cNvPr id="5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9241308"/>
              </p:ext>
            </p:extLst>
          </p:nvPr>
        </p:nvGraphicFramePr>
        <p:xfrm>
          <a:off x="7916092" y="3161212"/>
          <a:ext cx="4176576" cy="361712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10036">
                  <a:extLst>
                    <a:ext uri="{9D8B030D-6E8A-4147-A177-3AD203B41FA5}">
                      <a16:colId xmlns:a16="http://schemas.microsoft.com/office/drawing/2014/main" val="1318376486"/>
                    </a:ext>
                  </a:extLst>
                </a:gridCol>
                <a:gridCol w="2966540">
                  <a:extLst>
                    <a:ext uri="{9D8B030D-6E8A-4147-A177-3AD203B41FA5}">
                      <a16:colId xmlns:a16="http://schemas.microsoft.com/office/drawing/2014/main" val="2149872050"/>
                    </a:ext>
                  </a:extLst>
                </a:gridCol>
              </a:tblGrid>
              <a:tr h="229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PLAGUICIDA</a:t>
                      </a:r>
                      <a:endParaRPr lang="es-BO" sz="1200" b="1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CARACTERÍSTICAS</a:t>
                      </a:r>
                      <a:endParaRPr lang="es-BO" sz="1200" b="1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34050"/>
                  </a:ext>
                </a:extLst>
              </a:tr>
              <a:tr h="229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INSECTICIDAS</a:t>
                      </a:r>
                      <a:endParaRPr lang="es-BO" sz="1200" b="1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3255729"/>
                  </a:ext>
                </a:extLst>
              </a:tr>
              <a:tr h="40384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>
                          <a:effectLst/>
                        </a:rPr>
                        <a:t>Karate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Piretroide sintético de amplio espectro, de contacto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9016327"/>
                  </a:ext>
                </a:extLst>
              </a:tr>
              <a:tr h="40384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 err="1">
                          <a:effectLst/>
                        </a:rPr>
                        <a:t>Oleomax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Piretrina natural de contacto, biopesticida de SEIPASA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1358149"/>
                  </a:ext>
                </a:extLst>
              </a:tr>
              <a:tr h="2019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>
                          <a:effectLst/>
                        </a:rPr>
                        <a:t>Apache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Insecticida/acaricida sistémico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0466369"/>
                  </a:ext>
                </a:extLst>
              </a:tr>
              <a:tr h="5889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 err="1">
                          <a:effectLst/>
                        </a:rPr>
                        <a:t>Stermin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Metamidophos, de amplio espectro, actúa por contacto, ingestión y acción sistémica. 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1898520"/>
                  </a:ext>
                </a:extLst>
              </a:tr>
              <a:tr h="22935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 err="1">
                          <a:effectLst/>
                        </a:rPr>
                        <a:t>Folidol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De contacto, alta toxicidad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222432"/>
                  </a:ext>
                </a:extLst>
              </a:tr>
              <a:tr h="229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FUNGICIDAS</a:t>
                      </a:r>
                      <a:endParaRPr lang="es-BO" sz="1200" b="1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CARACTERÍSTICAS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4540686"/>
                  </a:ext>
                </a:extLst>
              </a:tr>
              <a:tr h="22935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 err="1">
                          <a:effectLst/>
                        </a:rPr>
                        <a:t>Ridomil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Sistémico y de contacto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6410026"/>
                  </a:ext>
                </a:extLst>
              </a:tr>
              <a:tr h="23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 err="1">
                          <a:effectLst/>
                        </a:rPr>
                        <a:t>Curathane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Acción preventiva y curativa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8608720"/>
                  </a:ext>
                </a:extLst>
              </a:tr>
              <a:tr h="233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HERBICIDAS </a:t>
                      </a:r>
                      <a:endParaRPr lang="es-BO" sz="1200" b="1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BO" sz="12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1114361"/>
                  </a:ext>
                </a:extLst>
              </a:tr>
              <a:tr h="40384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200" dirty="0">
                          <a:effectLst/>
                        </a:rPr>
                        <a:t>No especifica 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Las familias indican aplicar algún tipo de herbicidas </a:t>
                      </a:r>
                      <a:endParaRPr lang="es-BO" sz="12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614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03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4637" y="195308"/>
            <a:ext cx="10515600" cy="653778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OBJETIVOS DEL ESTUDIO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6700" y="1420586"/>
            <a:ext cx="11582400" cy="4942114"/>
          </a:xfrm>
        </p:spPr>
        <p:txBody>
          <a:bodyPr>
            <a:normAutofit/>
          </a:bodyPr>
          <a:lstStyle/>
          <a:p>
            <a:r>
              <a:rPr lang="es-ES" dirty="0" smtClean="0"/>
              <a:t>Determinar presencia de residuos de insumos químicos en cinco alimentos básicos de la alimentación familiar urbana y rural</a:t>
            </a:r>
          </a:p>
          <a:p>
            <a:r>
              <a:rPr lang="es-ES" dirty="0" smtClean="0"/>
              <a:t>Realizar un análisis comparativo de los resultados frente a limites máximos permisibles por diferentes normas (CODEX, CHIN, CAN, USA, UE, ALDI) </a:t>
            </a:r>
          </a:p>
          <a:p>
            <a:r>
              <a:rPr lang="es-ES" dirty="0" smtClean="0"/>
              <a:t>Realizar un análisis preliminar comparativo entre muestras extraídas de producción acreditada con SPG (norma técnica boliviana), de parcelas de producción de productores que se declaran como ecológicos/orgánicos y de alimentos provenientes de la producción convencional</a:t>
            </a:r>
          </a:p>
          <a:p>
            <a:r>
              <a:rPr lang="es-ES" dirty="0" smtClean="0"/>
              <a:t>Iniciar con la construcción de evidencia solida y consistente para la incidencia social (productores/consumidores) e incidencia política (decisores de políticas publicas)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261672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5275" y="136525"/>
            <a:ext cx="11468100" cy="1101725"/>
          </a:xfrm>
        </p:spPr>
        <p:txBody>
          <a:bodyPr>
            <a:normAutofit/>
          </a:bodyPr>
          <a:lstStyle/>
          <a:p>
            <a:r>
              <a:rPr lang="es-ES" sz="3200" b="1" dirty="0" smtClean="0"/>
              <a:t>CAPACITACION DEL EQUIPO TECNICO EN PROCEDIMIENTO DE LEVANTAMIENTO DE MUESTRAS</a:t>
            </a:r>
            <a:endParaRPr lang="es-BO" sz="32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79" y="1333500"/>
            <a:ext cx="6037306" cy="29337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665" y="3671888"/>
            <a:ext cx="6243122" cy="303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30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5651" y="365126"/>
            <a:ext cx="10515600" cy="470898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TOMA DE MUESTRAS</a:t>
            </a:r>
            <a:endParaRPr lang="es-BO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701" y="365126"/>
            <a:ext cx="4162697" cy="31220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765" y="4216761"/>
            <a:ext cx="5454811" cy="251603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1690" y="365126"/>
            <a:ext cx="2389609" cy="4248194"/>
          </a:xfrm>
          <a:prstGeom prst="rect">
            <a:avLst/>
          </a:prstGeom>
        </p:spPr>
      </p:pic>
      <p:pic>
        <p:nvPicPr>
          <p:cNvPr id="9" name="Marcador de contenido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787" y="1017868"/>
            <a:ext cx="4203622" cy="236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255" y="3382405"/>
            <a:ext cx="6871063" cy="333890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4244" y="2749675"/>
            <a:ext cx="3653979" cy="172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4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3754" y="104125"/>
            <a:ext cx="6322151" cy="566692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PREPARACION DE MUESTRAS</a:t>
            </a:r>
            <a:endParaRPr lang="es-BO" b="1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59" y="748938"/>
            <a:ext cx="2510449" cy="3347266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679" y="387471"/>
            <a:ext cx="2925497" cy="390066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350338" y="3669527"/>
            <a:ext cx="2202862" cy="29371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53" y="3827929"/>
            <a:ext cx="3704997" cy="277874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2425" y="954163"/>
            <a:ext cx="2859575" cy="381276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39535"/>
            <a:ext cx="3967670" cy="47767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9098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5760" y="261258"/>
            <a:ext cx="10988040" cy="766354"/>
          </a:xfrm>
        </p:spPr>
        <p:txBody>
          <a:bodyPr/>
          <a:lstStyle/>
          <a:p>
            <a:r>
              <a:rPr lang="es-ES" b="1" dirty="0" smtClean="0"/>
              <a:t>ANALISIS EN LABORATORIO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6719" y="1367247"/>
            <a:ext cx="11260183" cy="49464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La Metodología de Análisis fue el Método modular de análisis </a:t>
            </a:r>
            <a:r>
              <a:rPr lang="es-ES" b="1" dirty="0" err="1" smtClean="0">
                <a:solidFill>
                  <a:srgbClr val="FF0000"/>
                </a:solidFill>
              </a:rPr>
              <a:t>multi</a:t>
            </a:r>
            <a:r>
              <a:rPr lang="es-ES" b="1" dirty="0" smtClean="0">
                <a:solidFill>
                  <a:srgbClr val="FF0000"/>
                </a:solidFill>
              </a:rPr>
              <a:t>-residuos</a:t>
            </a:r>
            <a:r>
              <a:rPr lang="es-ES" dirty="0" smtClean="0"/>
              <a:t> de pesticidas por GCMSMS en frutas, hortalizas y alimentos, incluidos los que presenten un alto contenido en grasas (basado en </a:t>
            </a:r>
            <a:r>
              <a:rPr lang="es-ES" dirty="0" err="1" smtClean="0"/>
              <a:t>QuEChERS</a:t>
            </a:r>
            <a:r>
              <a:rPr lang="es-ES" dirty="0" smtClean="0"/>
              <a:t>).</a:t>
            </a:r>
            <a:endParaRPr lang="es-BO" dirty="0"/>
          </a:p>
          <a:p>
            <a:pPr marL="0" indent="0">
              <a:buNone/>
            </a:pPr>
            <a:r>
              <a:rPr lang="es-BO" dirty="0" smtClean="0"/>
              <a:t>Se </a:t>
            </a:r>
            <a:r>
              <a:rPr lang="es-BO" sz="2400" dirty="0" smtClean="0"/>
              <a:t>descartan </a:t>
            </a:r>
            <a:r>
              <a:rPr lang="es-BO" sz="2400" b="1" dirty="0" smtClean="0">
                <a:solidFill>
                  <a:srgbClr val="FF0000"/>
                </a:solidFill>
              </a:rPr>
              <a:t>677 materias </a:t>
            </a:r>
            <a:r>
              <a:rPr lang="es-BO" sz="2400" dirty="0" smtClean="0"/>
              <a:t>activas con ambas corridas en simultaneo acreditadas</a:t>
            </a:r>
            <a:r>
              <a:rPr lang="es-BO" dirty="0" smtClean="0"/>
              <a:t>. De estas </a:t>
            </a:r>
            <a:r>
              <a:rPr lang="es-ES" dirty="0" smtClean="0"/>
              <a:t>311 materias activas, se determinaron por Cromatografía Liquida y 366 materias activas, se determinaron por a Cromatografía de Gases. </a:t>
            </a:r>
          </a:p>
          <a:p>
            <a:pPr marL="0" indent="0">
              <a:buNone/>
            </a:pPr>
            <a:r>
              <a:rPr lang="es-BO" dirty="0" smtClean="0"/>
              <a:t>También se han realizado análisis de presencia de Glifosato en muestras de trigo de Totora y </a:t>
            </a:r>
            <a:r>
              <a:rPr lang="es-BO" dirty="0" err="1" smtClean="0"/>
              <a:t>Maiz</a:t>
            </a:r>
            <a:r>
              <a:rPr lang="es-BO" dirty="0" smtClean="0"/>
              <a:t> de </a:t>
            </a:r>
            <a:r>
              <a:rPr lang="es-BO" dirty="0" err="1" smtClean="0"/>
              <a:t>Pasorapa</a:t>
            </a:r>
            <a:r>
              <a:rPr lang="es-BO" dirty="0" smtClean="0"/>
              <a:t>, utilizando pruebas de </a:t>
            </a:r>
            <a:r>
              <a:rPr lang="es-BO" b="1" dirty="0" smtClean="0">
                <a:solidFill>
                  <a:srgbClr val="FF0000"/>
                </a:solidFill>
              </a:rPr>
              <a:t>GLIFOSATO, GLIFOSINATO y AMPA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/>
              <a:t>Lab</a:t>
            </a:r>
            <a:r>
              <a:rPr lang="es-ES" dirty="0" smtClean="0"/>
              <a:t>. CEIMIC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792742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919" y="44312"/>
            <a:ext cx="7553325" cy="610235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DISTRIBUCION DE LAS MUESTRAS</a:t>
            </a:r>
            <a:endParaRPr lang="es-BO" b="1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1811232"/>
              </p:ext>
            </p:extLst>
          </p:nvPr>
        </p:nvGraphicFramePr>
        <p:xfrm>
          <a:off x="100421" y="576829"/>
          <a:ext cx="4375785" cy="2920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0977316"/>
              </p:ext>
            </p:extLst>
          </p:nvPr>
        </p:nvGraphicFramePr>
        <p:xfrm>
          <a:off x="6686551" y="3781425"/>
          <a:ext cx="5010150" cy="2940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2631"/>
              </p:ext>
            </p:extLst>
          </p:nvPr>
        </p:nvGraphicFramePr>
        <p:xfrm>
          <a:off x="6591300" y="463128"/>
          <a:ext cx="5105401" cy="3147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092984"/>
              </p:ext>
            </p:extLst>
          </p:nvPr>
        </p:nvGraphicFramePr>
        <p:xfrm>
          <a:off x="266700" y="3648074"/>
          <a:ext cx="4829175" cy="3073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4973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0800" y="152400"/>
            <a:ext cx="7524750" cy="55880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CUADRO DE RESULTADOS GENERAL</a:t>
            </a:r>
            <a:endParaRPr lang="es-BO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1584679"/>
              </p:ext>
            </p:extLst>
          </p:nvPr>
        </p:nvGraphicFramePr>
        <p:xfrm>
          <a:off x="161924" y="977900"/>
          <a:ext cx="11915776" cy="5330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0905">
                  <a:extLst>
                    <a:ext uri="{9D8B030D-6E8A-4147-A177-3AD203B41FA5}">
                      <a16:colId xmlns:a16="http://schemas.microsoft.com/office/drawing/2014/main" val="3829962121"/>
                    </a:ext>
                  </a:extLst>
                </a:gridCol>
                <a:gridCol w="1106446">
                  <a:extLst>
                    <a:ext uri="{9D8B030D-6E8A-4147-A177-3AD203B41FA5}">
                      <a16:colId xmlns:a16="http://schemas.microsoft.com/office/drawing/2014/main" val="89567719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302335715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158319398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808742628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170558409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1757075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282868462"/>
                    </a:ext>
                  </a:extLst>
                </a:gridCol>
              </a:tblGrid>
              <a:tr h="440314"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 smtClean="0">
                          <a:effectLst/>
                        </a:rPr>
                        <a:t>No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>
                          <a:effectLst/>
                        </a:rPr>
                        <a:t>ALIMENTO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>
                          <a:effectLst/>
                        </a:rPr>
                        <a:t>TIPO DE PRODUCCION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>
                          <a:effectLst/>
                        </a:rPr>
                        <a:t>PROCEDENCIA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>
                          <a:effectLst/>
                        </a:rPr>
                        <a:t>SITIO/COMUNIDAD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>
                          <a:effectLst/>
                        </a:rPr>
                        <a:t>MUESTREO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>
                          <a:effectLst/>
                        </a:rPr>
                        <a:t>MULTIRESIDUAL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b="1" u="none" strike="noStrike" dirty="0">
                          <a:effectLst/>
                        </a:rPr>
                        <a:t>GLIFOSATO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010870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1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Trigo 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smtClean="0">
                          <a:effectLst/>
                        </a:rPr>
                        <a:t>Orgánico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Totora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Buena Vista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Almacen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DEET (0,012)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Sin residuos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569004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2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Trigo 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Convencional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Totora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Tipas </a:t>
                      </a:r>
                      <a:r>
                        <a:rPr lang="es-BO" sz="1800" u="none" strike="noStrike" dirty="0" err="1">
                          <a:effectLst/>
                        </a:rPr>
                        <a:t>k'uchu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Almacén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DEET (0,038)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Sin residuos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614080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1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Maiz 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Convencional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Pasorapa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Ch'aquí laguna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err="1">
                          <a:effectLst/>
                        </a:rPr>
                        <a:t>Almacen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Sin residuos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Sin residuos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880775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2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err="1">
                          <a:effectLst/>
                        </a:rPr>
                        <a:t>Maiz</a:t>
                      </a:r>
                      <a:r>
                        <a:rPr lang="es-BO" sz="1800" u="none" strike="noStrike" dirty="0">
                          <a:effectLst/>
                        </a:rPr>
                        <a:t> 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err="1">
                          <a:effectLst/>
                        </a:rPr>
                        <a:t>Oreganico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err="1">
                          <a:effectLst/>
                        </a:rPr>
                        <a:t>Pasorapa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err="1">
                          <a:effectLst/>
                        </a:rPr>
                        <a:t>Quinori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Almacen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Sin residuos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Sin residuos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70164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1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Lechuga 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SPG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Cercado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 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Parcela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Sin residuos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 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992540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2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Lechuga 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SPG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Cercado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 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Parcela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Sin residuos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 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273926"/>
                  </a:ext>
                </a:extLst>
              </a:tr>
              <a:tr h="384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3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Lechuga 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SPG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Cercado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Taquiña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Parcela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err="1">
                          <a:effectLst/>
                        </a:rPr>
                        <a:t>Propiconazole</a:t>
                      </a:r>
                      <a:r>
                        <a:rPr lang="es-BO" sz="1800" u="none" strike="noStrike" dirty="0">
                          <a:effectLst/>
                        </a:rPr>
                        <a:t> (0.058)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 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106488"/>
                  </a:ext>
                </a:extLst>
              </a:tr>
              <a:tr h="5981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4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8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800" u="none" strike="noStrike" dirty="0" smtClean="0">
                          <a:effectLst/>
                        </a:rPr>
                        <a:t>Lechuga 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8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800" u="none" strike="noStrike" dirty="0" smtClean="0">
                          <a:effectLst/>
                        </a:rPr>
                        <a:t>Convencional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8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800" u="none" strike="noStrike" dirty="0" smtClean="0">
                          <a:effectLst/>
                        </a:rPr>
                        <a:t>Cercado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u="none" strike="noStrike" dirty="0">
                          <a:effectLst/>
                        </a:rPr>
                        <a:t> 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8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800" u="none" strike="noStrike" dirty="0" smtClean="0">
                          <a:effectLst/>
                        </a:rPr>
                        <a:t>Parcela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800" u="none" strike="noStrike">
                          <a:effectLst/>
                        </a:rPr>
                        <a:t>Cypermethrin (0.022); Chlorpyrifos Ethyl  (0.086)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542852"/>
                  </a:ext>
                </a:extLst>
              </a:tr>
              <a:tr h="465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5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800" u="none" strike="noStrike">
                          <a:effectLst/>
                        </a:rPr>
                        <a:t>Lechuga 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800" u="none" strike="noStrike">
                          <a:effectLst/>
                        </a:rPr>
                        <a:t>Convencional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800" u="none" strike="noStrike">
                          <a:effectLst/>
                        </a:rPr>
                        <a:t>Cercado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800" u="none" strike="noStrike">
                          <a:effectLst/>
                        </a:rPr>
                        <a:t> 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800" u="none" strike="noStrike">
                          <a:effectLst/>
                        </a:rPr>
                        <a:t>Parcela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Tebuconazole (0.0135); Carbendazim (0.06)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732766"/>
                  </a:ext>
                </a:extLst>
              </a:tr>
              <a:tr h="312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</a:rPr>
                        <a:t>6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Lechuga 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 smtClean="0">
                          <a:effectLst/>
                        </a:rPr>
                        <a:t>Ecológico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Quillacollo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Jove Rancho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Parcela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Sin residuos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 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411850"/>
                  </a:ext>
                </a:extLst>
              </a:tr>
              <a:tr h="2365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>
                          <a:effectLst/>
                        </a:rPr>
                        <a:t>7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Lechuga 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Convencional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Cercado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Supermercado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Feria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>
                          <a:effectLst/>
                        </a:rPr>
                        <a:t>Sin residuos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800" u="none" strike="noStrike" dirty="0">
                          <a:effectLst/>
                        </a:rPr>
                        <a:t> 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38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183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988339"/>
              </p:ext>
            </p:extLst>
          </p:nvPr>
        </p:nvGraphicFramePr>
        <p:xfrm>
          <a:off x="268333" y="0"/>
          <a:ext cx="11506199" cy="6800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135024337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79729274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43351718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4148954648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172608757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506598503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1465735669"/>
                    </a:ext>
                  </a:extLst>
                </a:gridCol>
                <a:gridCol w="1257299">
                  <a:extLst>
                    <a:ext uri="{9D8B030D-6E8A-4147-A177-3AD203B41FA5}">
                      <a16:colId xmlns:a16="http://schemas.microsoft.com/office/drawing/2014/main" val="1910934041"/>
                    </a:ext>
                  </a:extLst>
                </a:gridCol>
              </a:tblGrid>
              <a:tr h="325848"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 smtClean="0">
                          <a:effectLst/>
                        </a:rPr>
                        <a:t>No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ALIMENTO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TIPO DE PRODUCCION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PROCEDENCIA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SITIO/COMUNIDAD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MUESTREO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MULTIRESIDUAL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GLIFOSATO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00217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1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smtClean="0">
                          <a:effectLst/>
                        </a:rPr>
                        <a:t>Tomate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smtClean="0">
                          <a:effectLst/>
                        </a:rPr>
                        <a:t>SPG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smtClean="0">
                          <a:effectLst/>
                        </a:rPr>
                        <a:t>Cercado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u="none" strike="noStrike" dirty="0" smtClean="0">
                        <a:effectLst/>
                      </a:endParaRPr>
                    </a:p>
                    <a:p>
                      <a:pPr algn="l" rtl="0" fontAlgn="b"/>
                      <a:r>
                        <a:rPr lang="es-BO" sz="1400" u="none" strike="noStrike" dirty="0" smtClean="0">
                          <a:effectLst/>
                        </a:rPr>
                        <a:t>Parcela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</a:t>
                      </a:r>
                      <a:r>
                        <a:rPr lang="es-BO" sz="1400" u="none" strike="noStrike" dirty="0" smtClean="0">
                          <a:effectLst/>
                        </a:rPr>
                        <a:t>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921647"/>
                  </a:ext>
                </a:extLst>
              </a:tr>
              <a:tr h="644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2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>
                          <a:effectLst/>
                        </a:rPr>
                        <a:t>Tomate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Quillacollo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Molle </a:t>
                      </a:r>
                      <a:r>
                        <a:rPr lang="es-BO" sz="1400" u="none" strike="noStrike" dirty="0" err="1" smtClean="0">
                          <a:effectLst/>
                        </a:rPr>
                        <a:t>Molle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Feria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u="none" strike="noStrike" dirty="0" err="1">
                          <a:effectLst/>
                        </a:rPr>
                        <a:t>Imidacloprid</a:t>
                      </a:r>
                      <a:r>
                        <a:rPr lang="es-BO" sz="1400" u="none" strike="noStrike" dirty="0">
                          <a:effectLst/>
                        </a:rPr>
                        <a:t> 0.0450); </a:t>
                      </a:r>
                      <a:endParaRPr lang="es-BO" sz="14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400" u="none" strike="noStrike" dirty="0" err="1" smtClean="0">
                          <a:effectLst/>
                        </a:rPr>
                        <a:t>Chlorfenapyr</a:t>
                      </a:r>
                      <a:r>
                        <a:rPr lang="es-BO" sz="1400" u="none" strike="noStrike" dirty="0" smtClean="0">
                          <a:effectLst/>
                        </a:rPr>
                        <a:t> </a:t>
                      </a:r>
                      <a:r>
                        <a:rPr lang="es-BO" sz="1400" u="none" strike="noStrike" dirty="0">
                          <a:effectLst/>
                        </a:rPr>
                        <a:t>(0.0174); </a:t>
                      </a:r>
                      <a:endParaRPr lang="es-BO" sz="14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400" u="none" strike="noStrike" dirty="0" err="1" smtClean="0">
                          <a:effectLst/>
                        </a:rPr>
                        <a:t>Thiamethoxam</a:t>
                      </a:r>
                      <a:r>
                        <a:rPr lang="es-BO" sz="1400" u="none" strike="noStrike" dirty="0" smtClean="0">
                          <a:effectLst/>
                        </a:rPr>
                        <a:t> </a:t>
                      </a:r>
                      <a:r>
                        <a:rPr lang="es-BO" sz="1400" u="none" strike="noStrike" dirty="0">
                          <a:effectLst/>
                        </a:rPr>
                        <a:t>(0.223); </a:t>
                      </a:r>
                      <a:endParaRPr lang="es-BO" sz="14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400" u="none" strike="noStrike" dirty="0" err="1" smtClean="0">
                          <a:effectLst/>
                        </a:rPr>
                        <a:t>Clothianidin</a:t>
                      </a:r>
                      <a:r>
                        <a:rPr lang="es-BO" sz="1400" u="none" strike="noStrike" dirty="0" smtClean="0">
                          <a:effectLst/>
                        </a:rPr>
                        <a:t> </a:t>
                      </a:r>
                      <a:r>
                        <a:rPr lang="es-BO" sz="1400" u="none" strike="noStrike" dirty="0">
                          <a:effectLst/>
                        </a:rPr>
                        <a:t>(0.237)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70231"/>
                  </a:ext>
                </a:extLst>
              </a:tr>
              <a:tr h="857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r>
                        <a:rPr lang="es-BO" sz="1400" u="none" strike="noStrike" dirty="0" smtClean="0">
                          <a:effectLst/>
                        </a:rPr>
                        <a:t>3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>
                          <a:effectLst/>
                        </a:rPr>
                        <a:t>Tomate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Quillacollo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Molle </a:t>
                      </a:r>
                      <a:r>
                        <a:rPr lang="es-BO" sz="1400" u="none" strike="noStrike" dirty="0" err="1" smtClean="0">
                          <a:effectLst/>
                        </a:rPr>
                        <a:t>Molle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Vivero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u="none" strike="noStrike">
                          <a:effectLst/>
                        </a:rPr>
                        <a:t>Cyhalothrin lambda (0,010)</a:t>
                      </a:r>
                      <a:br>
                        <a:rPr lang="es-BO" sz="1400" u="none" strike="noStrike">
                          <a:effectLst/>
                        </a:rPr>
                      </a:br>
                      <a:r>
                        <a:rPr lang="es-BO" sz="1400" u="none" strike="noStrike">
                          <a:effectLst/>
                        </a:rPr>
                        <a:t>Clothianidin (0,012)</a:t>
                      </a:r>
                      <a:br>
                        <a:rPr lang="es-BO" sz="1400" u="none" strike="noStrike">
                          <a:effectLst/>
                        </a:rPr>
                      </a:br>
                      <a:r>
                        <a:rPr lang="es-BO" sz="1400" u="none" strike="noStrike">
                          <a:effectLst/>
                        </a:rPr>
                        <a:t>Methoxyfenozide (0,030)</a:t>
                      </a:r>
                      <a:br>
                        <a:rPr lang="es-BO" sz="1400" u="none" strike="noStrike">
                          <a:effectLst/>
                        </a:rPr>
                      </a:br>
                      <a:r>
                        <a:rPr lang="es-BO" sz="1400" u="none" strike="noStrike">
                          <a:effectLst/>
                        </a:rPr>
                        <a:t>Thiamethoxam (0,055)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670865"/>
                  </a:ext>
                </a:extLst>
              </a:tr>
              <a:tr h="3388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Tomate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Ecologico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Tiquipaya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Sirpita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Parcela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275439"/>
                  </a:ext>
                </a:extLst>
              </a:tr>
              <a:tr h="23169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>
                          <a:effectLst/>
                        </a:rPr>
                        <a:t>Tomate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>
                          <a:effectLst/>
                        </a:rPr>
                        <a:t>Santa Cruz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err="1">
                          <a:effectLst/>
                        </a:rPr>
                        <a:t>Saipina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>
                          <a:effectLst/>
                        </a:rPr>
                        <a:t>Feria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Imidacloprid  (0.03)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587595"/>
                  </a:ext>
                </a:extLst>
              </a:tr>
              <a:tr h="29877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Trazas: </a:t>
                      </a:r>
                      <a:r>
                        <a:rPr lang="es-BO" sz="1400" u="none" strike="noStrike" dirty="0" err="1">
                          <a:effectLst/>
                        </a:rPr>
                        <a:t>Cyhalothrin</a:t>
                      </a:r>
                      <a:r>
                        <a:rPr lang="es-BO" sz="1400" u="none" strike="noStrike" dirty="0">
                          <a:effectLst/>
                        </a:rPr>
                        <a:t> lambda (0.005)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931179"/>
                  </a:ext>
                </a:extLst>
              </a:tr>
              <a:tr h="298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6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Tomate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Ecologico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Quillacollo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Apote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Parcela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Propiconazole</a:t>
                      </a:r>
                      <a:r>
                        <a:rPr lang="es-BO" sz="1400" u="none" strike="noStrike" dirty="0">
                          <a:effectLst/>
                        </a:rPr>
                        <a:t> (0.021)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344877"/>
                  </a:ext>
                </a:extLst>
              </a:tr>
              <a:tr h="298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7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Tomate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Omereque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Feria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Trazas: </a:t>
                      </a:r>
                      <a:r>
                        <a:rPr lang="es-BO" sz="1400" u="none" strike="noStrike" dirty="0" err="1">
                          <a:effectLst/>
                        </a:rPr>
                        <a:t>Difenoconazole</a:t>
                      </a:r>
                      <a:r>
                        <a:rPr lang="es-BO" sz="1400" u="none" strike="noStrike" dirty="0">
                          <a:effectLst/>
                        </a:rPr>
                        <a:t> (0.004)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552770"/>
                  </a:ext>
                </a:extLst>
              </a:tr>
              <a:tr h="857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>
                          <a:effectLst/>
                        </a:rPr>
                        <a:t>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Tomate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err="1">
                          <a:effectLst/>
                        </a:rPr>
                        <a:t>Omereque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Feria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u="none" strike="noStrike" dirty="0" err="1">
                          <a:effectLst/>
                        </a:rPr>
                        <a:t>Cyhalothrin</a:t>
                      </a:r>
                      <a:r>
                        <a:rPr lang="es-BO" sz="1400" u="none" strike="noStrike" dirty="0">
                          <a:effectLst/>
                        </a:rPr>
                        <a:t> lambda (0,010)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Clothianidin</a:t>
                      </a:r>
                      <a:r>
                        <a:rPr lang="es-BO" sz="1400" u="none" strike="noStrike" dirty="0">
                          <a:effectLst/>
                        </a:rPr>
                        <a:t> (0,012)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Methoxyfenozide</a:t>
                      </a:r>
                      <a:r>
                        <a:rPr lang="es-BO" sz="1400" u="none" strike="noStrike" dirty="0">
                          <a:effectLst/>
                        </a:rPr>
                        <a:t> (0,030)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Thiamethoxam</a:t>
                      </a:r>
                      <a:r>
                        <a:rPr lang="es-BO" sz="1400" u="none" strike="noStrike" dirty="0">
                          <a:effectLst/>
                        </a:rPr>
                        <a:t> (0,055)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359276"/>
                  </a:ext>
                </a:extLst>
              </a:tr>
              <a:tr h="2176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1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SPG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Cercado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Parcela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33075"/>
                  </a:ext>
                </a:extLst>
              </a:tr>
              <a:tr h="323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2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Quillacollo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Feria Rieles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095288"/>
                  </a:ext>
                </a:extLst>
              </a:tr>
              <a:tr h="323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3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Ecologico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Tiquipaya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Sirpita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539598"/>
                  </a:ext>
                </a:extLst>
              </a:tr>
              <a:tr h="485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4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Aiquile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Zamora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20117"/>
                  </a:ext>
                </a:extLst>
              </a:tr>
              <a:tr h="330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5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Papa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Totora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Copachuncho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Fera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Trazas: </a:t>
                      </a:r>
                      <a:r>
                        <a:rPr lang="es-BO" sz="1400" u="none" strike="noStrike" dirty="0" err="1">
                          <a:effectLst/>
                        </a:rPr>
                        <a:t>Pyriproxyfen</a:t>
                      </a:r>
                      <a:r>
                        <a:rPr lang="es-BO" sz="1400" u="none" strike="noStrike" dirty="0">
                          <a:effectLst/>
                        </a:rPr>
                        <a:t> (0.009)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917768"/>
                  </a:ext>
                </a:extLst>
              </a:tr>
              <a:tr h="323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>
                          <a:effectLst/>
                        </a:rPr>
                        <a:t>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Totora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Feria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755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182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6276" y="307976"/>
            <a:ext cx="10353674" cy="55880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NIVELES DE RESIDUOS QUIMICOS Y PELIGROSIDAD</a:t>
            </a:r>
            <a:endParaRPr lang="es-BO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082255"/>
              </p:ext>
            </p:extLst>
          </p:nvPr>
        </p:nvGraphicFramePr>
        <p:xfrm>
          <a:off x="371471" y="1044575"/>
          <a:ext cx="11334754" cy="5178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4354">
                  <a:extLst>
                    <a:ext uri="{9D8B030D-6E8A-4147-A177-3AD203B41FA5}">
                      <a16:colId xmlns:a16="http://schemas.microsoft.com/office/drawing/2014/main" val="3829962121"/>
                    </a:ext>
                  </a:extLst>
                </a:gridCol>
                <a:gridCol w="1364248">
                  <a:extLst>
                    <a:ext uri="{9D8B030D-6E8A-4147-A177-3AD203B41FA5}">
                      <a16:colId xmlns:a16="http://schemas.microsoft.com/office/drawing/2014/main" val="895677192"/>
                    </a:ext>
                  </a:extLst>
                </a:gridCol>
                <a:gridCol w="1818000">
                  <a:extLst>
                    <a:ext uri="{9D8B030D-6E8A-4147-A177-3AD203B41FA5}">
                      <a16:colId xmlns:a16="http://schemas.microsoft.com/office/drawing/2014/main" val="302335715"/>
                    </a:ext>
                  </a:extLst>
                </a:gridCol>
                <a:gridCol w="1302901">
                  <a:extLst>
                    <a:ext uri="{9D8B030D-6E8A-4147-A177-3AD203B41FA5}">
                      <a16:colId xmlns:a16="http://schemas.microsoft.com/office/drawing/2014/main" val="2158319398"/>
                    </a:ext>
                  </a:extLst>
                </a:gridCol>
                <a:gridCol w="1515601">
                  <a:extLst>
                    <a:ext uri="{9D8B030D-6E8A-4147-A177-3AD203B41FA5}">
                      <a16:colId xmlns:a16="http://schemas.microsoft.com/office/drawing/2014/main" val="280874262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70558409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17570752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2282868462"/>
                    </a:ext>
                  </a:extLst>
                </a:gridCol>
              </a:tblGrid>
              <a:tr h="440314"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b="1" u="none" strike="noStrike" dirty="0" smtClean="0">
                          <a:effectLst/>
                        </a:rPr>
                        <a:t>No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b="1" u="none" strike="noStrike" dirty="0">
                          <a:effectLst/>
                        </a:rPr>
                        <a:t>ALIMENTO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b="1" u="none" strike="noStrike" dirty="0">
                          <a:effectLst/>
                        </a:rPr>
                        <a:t>TIPO DE PRODUCCION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b="1" u="none" strike="noStrike" dirty="0">
                          <a:effectLst/>
                        </a:rPr>
                        <a:t>PROCEDENCIA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b="1" u="none" strike="noStrike" dirty="0">
                          <a:effectLst/>
                        </a:rPr>
                        <a:t>SITIO/COMUNIDAD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b="1" u="none" strike="noStrike" dirty="0">
                          <a:effectLst/>
                        </a:rPr>
                        <a:t>MUESTREO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b="1" u="none" strike="noStrike" dirty="0">
                          <a:effectLst/>
                        </a:rPr>
                        <a:t>MULTIRESIDUAL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PELIGROSIDAD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010870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 smtClean="0">
                          <a:effectLst/>
                        </a:rPr>
                        <a:t>1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Trigo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Organico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Totora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Buena Vista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Almacen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DEET (0,012)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569004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2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Trigo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Convencional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Totora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Tipas </a:t>
                      </a:r>
                      <a:r>
                        <a:rPr lang="es-BO" sz="1600" u="none" strike="noStrike" dirty="0" err="1">
                          <a:effectLst/>
                        </a:rPr>
                        <a:t>k'uchu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Almacén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DEET (0,038)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614080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1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Maiz 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Convencional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Pasorapa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Ch'aquí laguna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Almacen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Sin residuos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880775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2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Maiz</a:t>
                      </a:r>
                      <a:r>
                        <a:rPr lang="es-BO" sz="1600" u="none" strike="noStrike" dirty="0">
                          <a:effectLst/>
                        </a:rPr>
                        <a:t>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Oreganico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Pasorapa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Quinori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Almacen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Sin residuos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70164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1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Lechuga 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SPG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Cercado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 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Parcela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Sin residuos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 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992540"/>
                  </a:ext>
                </a:extLst>
              </a:tr>
              <a:tr h="440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2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Lechuga 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SPG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Cercado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 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Parcela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Sin residuos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 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273926"/>
                  </a:ext>
                </a:extLst>
              </a:tr>
              <a:tr h="384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3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Lechuga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SPG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Cercado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Taquiña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Parcela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Propiconazole</a:t>
                      </a:r>
                      <a:r>
                        <a:rPr lang="es-BO" sz="1600" u="none" strike="noStrike" dirty="0">
                          <a:effectLst/>
                        </a:rPr>
                        <a:t> (0.058)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 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106488"/>
                  </a:ext>
                </a:extLst>
              </a:tr>
              <a:tr h="5981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4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6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600" u="none" strike="noStrike" dirty="0" smtClean="0">
                          <a:effectLst/>
                        </a:rPr>
                        <a:t>Lechuga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6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600" u="none" strike="noStrike" dirty="0" err="1" smtClean="0">
                          <a:effectLst/>
                        </a:rPr>
                        <a:t>Convecional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6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600" u="none" strike="noStrike" dirty="0" smtClean="0">
                          <a:effectLst/>
                        </a:rPr>
                        <a:t>Cercado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u="none" strike="noStrike" dirty="0">
                          <a:effectLst/>
                        </a:rPr>
                        <a:t> 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s-BO" sz="16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600" u="none" strike="noStrike" dirty="0" smtClean="0">
                          <a:effectLst/>
                        </a:rPr>
                        <a:t>Parcela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u="none" strike="noStrike" dirty="0" err="1">
                          <a:effectLst/>
                        </a:rPr>
                        <a:t>Cypermethrin</a:t>
                      </a:r>
                      <a:r>
                        <a:rPr lang="es-BO" sz="1600" u="none" strike="noStrike" dirty="0">
                          <a:effectLst/>
                        </a:rPr>
                        <a:t> (0.022); </a:t>
                      </a:r>
                      <a:r>
                        <a:rPr lang="es-BO" sz="1600" u="none" strike="noStrike" dirty="0" err="1">
                          <a:effectLst/>
                        </a:rPr>
                        <a:t>Chlorpyrifos</a:t>
                      </a:r>
                      <a:r>
                        <a:rPr lang="es-BO" sz="1600" u="none" strike="noStrike" dirty="0">
                          <a:effectLst/>
                        </a:rPr>
                        <a:t> </a:t>
                      </a:r>
                      <a:r>
                        <a:rPr lang="es-BO" sz="1600" u="none" strike="noStrike" dirty="0" err="1">
                          <a:effectLst/>
                        </a:rPr>
                        <a:t>Ethyl</a:t>
                      </a:r>
                      <a:r>
                        <a:rPr lang="es-BO" sz="1600" u="none" strike="noStrike" dirty="0">
                          <a:effectLst/>
                        </a:rPr>
                        <a:t>  (0.086)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600" u="none" strike="noStrike" dirty="0">
                          <a:effectLst/>
                        </a:rPr>
                        <a:t>PAP</a:t>
                      </a:r>
                      <a:br>
                        <a:rPr lang="es-BO" sz="1600" u="none" strike="noStrike" dirty="0">
                          <a:effectLst/>
                        </a:rPr>
                      </a:br>
                      <a:r>
                        <a:rPr lang="es-BO" sz="1600" u="none" strike="noStrike" dirty="0" err="1">
                          <a:effectLst/>
                        </a:rPr>
                        <a:t>PAP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542852"/>
                  </a:ext>
                </a:extLst>
              </a:tr>
              <a:tr h="465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5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600" u="none" strike="noStrike" dirty="0">
                          <a:effectLst/>
                        </a:rPr>
                        <a:t>Lechuga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600" u="none" strike="noStrike" dirty="0">
                          <a:effectLst/>
                        </a:rPr>
                        <a:t>Convencional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600" u="none" strike="noStrike" dirty="0">
                          <a:effectLst/>
                        </a:rPr>
                        <a:t>Cercado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600" u="none" strike="noStrike" dirty="0">
                          <a:effectLst/>
                        </a:rPr>
                        <a:t> 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600" u="none" strike="noStrike" dirty="0">
                          <a:effectLst/>
                        </a:rPr>
                        <a:t>Parcela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Tebuconazole</a:t>
                      </a:r>
                      <a:r>
                        <a:rPr lang="es-BO" sz="1600" u="none" strike="noStrike" dirty="0">
                          <a:effectLst/>
                        </a:rPr>
                        <a:t> (0.0135); </a:t>
                      </a:r>
                      <a:r>
                        <a:rPr lang="es-BO" sz="1600" u="none" strike="noStrike" dirty="0" err="1">
                          <a:effectLst/>
                        </a:rPr>
                        <a:t>Carbendazim</a:t>
                      </a:r>
                      <a:r>
                        <a:rPr lang="es-BO" sz="1600" u="none" strike="noStrike" dirty="0">
                          <a:effectLst/>
                        </a:rPr>
                        <a:t> (0.06)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 </a:t>
                      </a:r>
                      <a:r>
                        <a:rPr lang="es-BO" sz="1600" u="none" strike="noStrike" dirty="0" smtClean="0">
                          <a:effectLst/>
                        </a:rPr>
                        <a:t>PAP</a:t>
                      </a:r>
                    </a:p>
                    <a:p>
                      <a:pPr algn="l" rtl="0" fontAlgn="b"/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732766"/>
                  </a:ext>
                </a:extLst>
              </a:tr>
              <a:tr h="312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 dirty="0">
                          <a:effectLst/>
                        </a:rPr>
                        <a:t>6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Lechuga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 err="1">
                          <a:effectLst/>
                        </a:rPr>
                        <a:t>Ecologico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Quillacollo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Jove Rancho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Parcela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Sin residuos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 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411850"/>
                  </a:ext>
                </a:extLst>
              </a:tr>
              <a:tr h="2365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600" u="none" strike="noStrike">
                          <a:effectLst/>
                        </a:rPr>
                        <a:t>7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Lechuga 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Convencional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Cercado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Supermercado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Feria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>
                          <a:effectLst/>
                        </a:rPr>
                        <a:t>Sin residuos</a:t>
                      </a:r>
                      <a:endParaRPr lang="es-B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600" u="none" strike="noStrike" dirty="0">
                          <a:effectLst/>
                        </a:rPr>
                        <a:t> 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16" marR="7216" marT="7216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38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413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052944"/>
              </p:ext>
            </p:extLst>
          </p:nvPr>
        </p:nvGraphicFramePr>
        <p:xfrm>
          <a:off x="285750" y="55671"/>
          <a:ext cx="11506199" cy="67972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135024337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79729274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43351718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4148954648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172608757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506598503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1465735669"/>
                    </a:ext>
                  </a:extLst>
                </a:gridCol>
                <a:gridCol w="1257299">
                  <a:extLst>
                    <a:ext uri="{9D8B030D-6E8A-4147-A177-3AD203B41FA5}">
                      <a16:colId xmlns:a16="http://schemas.microsoft.com/office/drawing/2014/main" val="1910934041"/>
                    </a:ext>
                  </a:extLst>
                </a:gridCol>
              </a:tblGrid>
              <a:tr h="439054"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 smtClean="0">
                          <a:effectLst/>
                        </a:rPr>
                        <a:t>No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ALIMENTO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TIPO DE PRODUCCION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PROCEDENCIA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SITIO/COMUNIDAD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MUESTREO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MULTIRESIDUAL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1" u="none" strike="noStrike" dirty="0">
                          <a:effectLst/>
                        </a:rPr>
                        <a:t>PELIGROSIDAD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00217"/>
                  </a:ext>
                </a:extLst>
              </a:tr>
              <a:tr h="318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1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Tomate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SPG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Cercado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Parcela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Sin residuos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921647"/>
                  </a:ext>
                </a:extLst>
              </a:tr>
              <a:tr h="8458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2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Tomate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Quillacollo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Molle </a:t>
                      </a:r>
                      <a:r>
                        <a:rPr lang="es-BO" sz="1400" u="none" strike="noStrike" dirty="0" err="1" smtClean="0">
                          <a:effectLst/>
                        </a:rPr>
                        <a:t>Molle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Feria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u="none" strike="noStrike" dirty="0" err="1">
                          <a:effectLst/>
                        </a:rPr>
                        <a:t>Imidacloprid</a:t>
                      </a:r>
                      <a:r>
                        <a:rPr lang="es-BO" sz="1400" u="none" strike="noStrike" dirty="0">
                          <a:effectLst/>
                        </a:rPr>
                        <a:t> 0.0450); </a:t>
                      </a:r>
                      <a:endParaRPr lang="es-BO" sz="14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400" u="none" strike="noStrike" dirty="0" err="1" smtClean="0">
                          <a:effectLst/>
                        </a:rPr>
                        <a:t>Chlorfenapyr</a:t>
                      </a:r>
                      <a:r>
                        <a:rPr lang="es-BO" sz="1400" u="none" strike="noStrike" dirty="0" smtClean="0">
                          <a:effectLst/>
                        </a:rPr>
                        <a:t> </a:t>
                      </a:r>
                      <a:r>
                        <a:rPr lang="es-BO" sz="1400" u="none" strike="noStrike" dirty="0">
                          <a:effectLst/>
                        </a:rPr>
                        <a:t>(0.0174); </a:t>
                      </a:r>
                      <a:endParaRPr lang="es-BO" sz="1400" u="none" strike="noStrike" dirty="0" smtClean="0">
                        <a:effectLst/>
                      </a:endParaRPr>
                    </a:p>
                    <a:p>
                      <a:pPr algn="l" rtl="0" fontAlgn="t"/>
                      <a:r>
                        <a:rPr lang="es-BO" sz="1400" u="none" strike="noStrike" dirty="0" err="1" smtClean="0">
                          <a:effectLst/>
                        </a:rPr>
                        <a:t>Thiamethoxam</a:t>
                      </a:r>
                      <a:r>
                        <a:rPr lang="es-BO" sz="1400" u="none" strike="noStrike" dirty="0" smtClean="0">
                          <a:effectLst/>
                        </a:rPr>
                        <a:t> </a:t>
                      </a:r>
                      <a:r>
                        <a:rPr lang="es-BO" sz="1400" u="none" strike="noStrike" dirty="0">
                          <a:effectLst/>
                        </a:rPr>
                        <a:t>(0.223</a:t>
                      </a:r>
                      <a:r>
                        <a:rPr lang="es-BO" sz="1400" u="none" strike="noStrike" dirty="0" smtClean="0">
                          <a:effectLst/>
                        </a:rPr>
                        <a:t>);</a:t>
                      </a:r>
                    </a:p>
                    <a:p>
                      <a:pPr algn="l" rtl="0" fontAlgn="t"/>
                      <a:r>
                        <a:rPr lang="es-BO" sz="1400" u="none" strike="noStrike" dirty="0" smtClean="0">
                          <a:effectLst/>
                        </a:rPr>
                        <a:t> </a:t>
                      </a:r>
                      <a:r>
                        <a:rPr lang="es-BO" sz="1400" u="none" strike="noStrike" dirty="0" err="1">
                          <a:effectLst/>
                        </a:rPr>
                        <a:t>Clothianidin</a:t>
                      </a:r>
                      <a:r>
                        <a:rPr lang="es-BO" sz="1400" u="none" strike="noStrike" dirty="0">
                          <a:effectLst/>
                        </a:rPr>
                        <a:t> (0.237)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u="none" strike="noStrike" dirty="0">
                          <a:effectLst/>
                        </a:rPr>
                        <a:t>PAP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PAP</a:t>
                      </a:r>
                      <a:r>
                        <a:rPr lang="es-BO" sz="1400" u="none" strike="noStrike" dirty="0">
                          <a:effectLst/>
                        </a:rPr>
                        <a:t/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PAP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70231"/>
                  </a:ext>
                </a:extLst>
              </a:tr>
              <a:tr h="8458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r>
                        <a:rPr lang="es-BO" sz="1400" u="none" strike="noStrike" dirty="0" smtClean="0">
                          <a:effectLst/>
                        </a:rPr>
                        <a:t>3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Tomate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Cercado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Molle </a:t>
                      </a:r>
                      <a:r>
                        <a:rPr lang="es-BO" sz="1400" u="none" strike="noStrike" dirty="0" err="1" smtClean="0">
                          <a:effectLst/>
                        </a:rPr>
                        <a:t>Molle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smtClean="0">
                          <a:effectLst/>
                        </a:rPr>
                        <a:t>Vivero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Imidacloprid</a:t>
                      </a:r>
                      <a:r>
                        <a:rPr lang="es-B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(0,0050)</a:t>
                      </a:r>
                    </a:p>
                    <a:p>
                      <a:pPr algn="l" rtl="0" fontAlgn="t"/>
                      <a:r>
                        <a:rPr lang="es-BO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Cyhalothrin</a:t>
                      </a:r>
                      <a:r>
                        <a:rPr lang="es-B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lambda (0,034)</a:t>
                      </a:r>
                    </a:p>
                    <a:p>
                      <a:pPr algn="l" rtl="0" fontAlgn="t"/>
                      <a:r>
                        <a:rPr lang="es-BO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Chlorfenapyr</a:t>
                      </a:r>
                      <a:r>
                        <a:rPr lang="es-B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(0,092)</a:t>
                      </a:r>
                    </a:p>
                    <a:p>
                      <a:pPr algn="l" rtl="0" fontAlgn="t"/>
                      <a:r>
                        <a:rPr lang="es-BO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Clothianidin</a:t>
                      </a:r>
                      <a:r>
                        <a:rPr lang="es-B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(0,250)</a:t>
                      </a:r>
                    </a:p>
                    <a:p>
                      <a:pPr algn="l" rtl="0" fontAlgn="t"/>
                      <a:r>
                        <a:rPr lang="es-BO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Thiamethoxam</a:t>
                      </a:r>
                      <a:r>
                        <a:rPr lang="es-B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(0,402)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r>
                        <a:rPr lang="es-BO" sz="1400" u="none" strike="noStrike" dirty="0" smtClean="0">
                          <a:effectLst/>
                        </a:rPr>
                        <a:t>PAP</a:t>
                      </a:r>
                    </a:p>
                    <a:p>
                      <a:pPr algn="l" rtl="0" fontAlgn="t"/>
                      <a:endParaRPr lang="es-E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t"/>
                      <a:endParaRPr lang="es-E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PAP</a:t>
                      </a:r>
                    </a:p>
                    <a:p>
                      <a:pPr algn="l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PAP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670865"/>
                  </a:ext>
                </a:extLst>
              </a:tr>
              <a:tr h="3342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Tomate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Ecologico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Tiquipaya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Sirpita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Parcela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275439"/>
                  </a:ext>
                </a:extLst>
              </a:tr>
              <a:tr h="22854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Tomate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Santa Cruz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err="1">
                          <a:effectLst/>
                        </a:rPr>
                        <a:t>Saipina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Feria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Imidacloprid</a:t>
                      </a:r>
                      <a:r>
                        <a:rPr lang="es-BO" sz="1400" u="none" strike="noStrike" dirty="0">
                          <a:effectLst/>
                        </a:rPr>
                        <a:t>  (0.03)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PAP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587595"/>
                  </a:ext>
                </a:extLst>
              </a:tr>
              <a:tr h="29470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Trazas: </a:t>
                      </a:r>
                      <a:r>
                        <a:rPr lang="es-BO" sz="1400" u="none" strike="noStrike" dirty="0" err="1">
                          <a:effectLst/>
                        </a:rPr>
                        <a:t>Cyhalothrin</a:t>
                      </a:r>
                      <a:r>
                        <a:rPr lang="es-BO" sz="1400" u="none" strike="noStrike" dirty="0">
                          <a:effectLst/>
                        </a:rPr>
                        <a:t> lambda (0.005)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r>
                        <a:rPr lang="es-BO" sz="1400" u="none" strike="noStrike" dirty="0" smtClean="0">
                          <a:effectLst/>
                        </a:rPr>
                        <a:t>PAP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931179"/>
                  </a:ext>
                </a:extLst>
              </a:tr>
              <a:tr h="294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6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Tomate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smtClean="0">
                          <a:effectLst/>
                        </a:rPr>
                        <a:t>Ecológico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Quillacollo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Apote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Parcela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Propiconazole</a:t>
                      </a:r>
                      <a:r>
                        <a:rPr lang="es-BO" sz="1400" u="none" strike="noStrike" dirty="0">
                          <a:effectLst/>
                        </a:rPr>
                        <a:t> (0.021)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344877"/>
                  </a:ext>
                </a:extLst>
              </a:tr>
              <a:tr h="294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7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Tomate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Omereque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Feria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Trazas: </a:t>
                      </a:r>
                      <a:r>
                        <a:rPr lang="es-BO" sz="1400" u="none" strike="noStrike" dirty="0" err="1">
                          <a:effectLst/>
                        </a:rPr>
                        <a:t>Difenoconazole</a:t>
                      </a:r>
                      <a:r>
                        <a:rPr lang="es-BO" sz="1400" u="none" strike="noStrike" dirty="0">
                          <a:effectLst/>
                        </a:rPr>
                        <a:t> (0.004)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552770"/>
                  </a:ext>
                </a:extLst>
              </a:tr>
              <a:tr h="8458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>
                          <a:effectLst/>
                        </a:rPr>
                        <a:t>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Tomate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 err="1">
                          <a:effectLst/>
                        </a:rPr>
                        <a:t>Omereque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BO" sz="1400" u="none" strike="noStrike" dirty="0">
                          <a:effectLst/>
                        </a:rPr>
                        <a:t>Feria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BO" sz="1400" u="none" strike="noStrike" dirty="0" err="1">
                          <a:effectLst/>
                        </a:rPr>
                        <a:t>Cyhalothrin</a:t>
                      </a:r>
                      <a:r>
                        <a:rPr lang="es-BO" sz="1400" u="none" strike="noStrike" dirty="0">
                          <a:effectLst/>
                        </a:rPr>
                        <a:t> lambda (0,010)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Clothianidin</a:t>
                      </a:r>
                      <a:r>
                        <a:rPr lang="es-BO" sz="1400" u="none" strike="noStrike" dirty="0">
                          <a:effectLst/>
                        </a:rPr>
                        <a:t> (0,012)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Methoxyfenozide</a:t>
                      </a:r>
                      <a:r>
                        <a:rPr lang="es-BO" sz="1400" u="none" strike="noStrike" dirty="0">
                          <a:effectLst/>
                        </a:rPr>
                        <a:t> (0,030)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 err="1">
                          <a:effectLst/>
                        </a:rPr>
                        <a:t>Thiamethoxam</a:t>
                      </a:r>
                      <a:r>
                        <a:rPr lang="es-BO" sz="1400" u="none" strike="noStrike" dirty="0">
                          <a:effectLst/>
                        </a:rPr>
                        <a:t> (0,055)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u="none" strike="noStrike" dirty="0" smtClean="0">
                        <a:effectLst/>
                      </a:endParaRPr>
                    </a:p>
                    <a:p>
                      <a:pPr algn="l" rtl="0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PAP</a:t>
                      </a:r>
                    </a:p>
                    <a:p>
                      <a:pPr algn="l" rtl="0" fontAlgn="b"/>
                      <a:endParaRPr lang="es-E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PAP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359276"/>
                  </a:ext>
                </a:extLst>
              </a:tr>
              <a:tr h="214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1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SPG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Cercado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Parcela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33075"/>
                  </a:ext>
                </a:extLst>
              </a:tr>
              <a:tr h="318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2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Quillacollo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Feria Rieles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095288"/>
                  </a:ext>
                </a:extLst>
              </a:tr>
              <a:tr h="318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3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Ecologico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Tiquipaya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Sirpita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539598"/>
                  </a:ext>
                </a:extLst>
              </a:tr>
              <a:tr h="318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4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Aiquile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Zamora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 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20117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 dirty="0">
                          <a:effectLst/>
                        </a:rPr>
                        <a:t>5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Papa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Convencional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Totora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Copachuncho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 err="1">
                          <a:effectLst/>
                        </a:rPr>
                        <a:t>Fera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Trazas: </a:t>
                      </a:r>
                      <a:r>
                        <a:rPr lang="es-BO" sz="1400" u="none" strike="noStrike" dirty="0" err="1">
                          <a:effectLst/>
                        </a:rPr>
                        <a:t>Pyriproxyfen</a:t>
                      </a:r>
                      <a:r>
                        <a:rPr lang="es-BO" sz="1400" u="none" strike="noStrike" dirty="0">
                          <a:effectLst/>
                        </a:rPr>
                        <a:t> (0.009)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PAP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917768"/>
                  </a:ext>
                </a:extLst>
              </a:tr>
              <a:tr h="318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u="none" strike="noStrike">
                          <a:effectLst/>
                        </a:rPr>
                        <a:t>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Papa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Convencional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Totora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Feria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>
                          <a:effectLst/>
                        </a:rPr>
                        <a:t>Fera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Sin residuos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400" u="none" strike="noStrike" dirty="0">
                          <a:effectLst/>
                        </a:rPr>
                        <a:t> 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5" marR="4395" marT="439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755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418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913014"/>
              </p:ext>
            </p:extLst>
          </p:nvPr>
        </p:nvGraphicFramePr>
        <p:xfrm>
          <a:off x="532312" y="249011"/>
          <a:ext cx="4868363" cy="311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3889678"/>
              </p:ext>
            </p:extLst>
          </p:nvPr>
        </p:nvGraphicFramePr>
        <p:xfrm>
          <a:off x="6334124" y="123825"/>
          <a:ext cx="5133975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2696126"/>
              </p:ext>
            </p:extLst>
          </p:nvPr>
        </p:nvGraphicFramePr>
        <p:xfrm>
          <a:off x="532312" y="3600450"/>
          <a:ext cx="4614454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030490"/>
              </p:ext>
            </p:extLst>
          </p:nvPr>
        </p:nvGraphicFramePr>
        <p:xfrm>
          <a:off x="6200773" y="3600450"/>
          <a:ext cx="5400675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7025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126003"/>
              </p:ext>
            </p:extLst>
          </p:nvPr>
        </p:nvGraphicFramePr>
        <p:xfrm>
          <a:off x="457200" y="247650"/>
          <a:ext cx="11258550" cy="5314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ángulo 5"/>
          <p:cNvSpPr/>
          <p:nvPr/>
        </p:nvSpPr>
        <p:spPr>
          <a:xfrm>
            <a:off x="228600" y="5638799"/>
            <a:ext cx="114109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Si en el año 2006 el consumo de tomate </a:t>
            </a:r>
            <a:r>
              <a:rPr lang="es-ES" dirty="0"/>
              <a:t>en Bolivia </a:t>
            </a:r>
            <a:r>
              <a:rPr lang="es-ES" dirty="0" smtClean="0"/>
              <a:t>alcanzo a 82.000 t, para el año 2013 alcanzo las 94.000 t (14% en 7 años). Para el año 2013 el consumo per cápita de tomate fue de 8,5 kg/</a:t>
            </a:r>
            <a:r>
              <a:rPr lang="es-ES" dirty="0" err="1" smtClean="0"/>
              <a:t>hab</a:t>
            </a:r>
            <a:r>
              <a:rPr lang="es-ES" dirty="0" smtClean="0"/>
              <a:t>/año (</a:t>
            </a:r>
            <a:r>
              <a:rPr lang="es-ES" dirty="0" err="1" smtClean="0"/>
              <a:t>MDPyEP</a:t>
            </a:r>
            <a:r>
              <a:rPr lang="es-ES" dirty="0" smtClean="0"/>
              <a:t>, 2013)</a:t>
            </a:r>
          </a:p>
          <a:p>
            <a:r>
              <a:rPr lang="es-ES" b="1" dirty="0" smtClean="0"/>
              <a:t>MUESTREO 9 - 11</a:t>
            </a:r>
            <a:endParaRPr lang="es-BO" b="1" dirty="0"/>
          </a:p>
        </p:txBody>
      </p:sp>
    </p:spTree>
    <p:extLst>
      <p:ext uri="{BB962C8B-B14F-4D97-AF65-F5344CB8AC3E}">
        <p14:creationId xmlns:p14="http://schemas.microsoft.com/office/powerpoint/2010/main" val="1266172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/>
          <a:srcRect l="28536" t="49076" r="21462" b="16293"/>
          <a:stretch/>
        </p:blipFill>
        <p:spPr bwMode="auto">
          <a:xfrm>
            <a:off x="528637" y="328482"/>
            <a:ext cx="11191874" cy="46955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95274" y="5762624"/>
            <a:ext cx="116586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El consumo de alimentos con residuos de </a:t>
            </a:r>
            <a:r>
              <a:rPr lang="es-ES" dirty="0" smtClean="0"/>
              <a:t>plaguicidas podrían </a:t>
            </a:r>
            <a:r>
              <a:rPr lang="es-ES" dirty="0"/>
              <a:t>ser : </a:t>
            </a:r>
            <a:r>
              <a:rPr lang="es-ES" dirty="0" err="1"/>
              <a:t>carcinogenicos</a:t>
            </a:r>
            <a:r>
              <a:rPr lang="es-ES" dirty="0"/>
              <a:t>, </a:t>
            </a:r>
            <a:r>
              <a:rPr lang="es-ES" dirty="0" err="1"/>
              <a:t>mutagenicos</a:t>
            </a:r>
            <a:r>
              <a:rPr lang="es-ES" dirty="0"/>
              <a:t>, sobre la </a:t>
            </a:r>
            <a:r>
              <a:rPr lang="es-ES" dirty="0" smtClean="0"/>
              <a:t>reproducción, neurológicos </a:t>
            </a:r>
            <a:r>
              <a:rPr lang="es-ES" dirty="0"/>
              <a:t>e inmunosupresores. Este tomate </a:t>
            </a:r>
            <a:r>
              <a:rPr lang="es-ES" dirty="0" smtClean="0"/>
              <a:t>además </a:t>
            </a:r>
            <a:r>
              <a:rPr lang="es-ES" dirty="0"/>
              <a:t>de tener las </a:t>
            </a:r>
            <a:r>
              <a:rPr lang="es-ES" dirty="0" smtClean="0"/>
              <a:t>moléculas </a:t>
            </a:r>
            <a:r>
              <a:rPr lang="es-ES" dirty="0"/>
              <a:t>en el grafico muy por </a:t>
            </a:r>
            <a:r>
              <a:rPr lang="es-ES" dirty="0" smtClean="0"/>
              <a:t>encima </a:t>
            </a:r>
            <a:r>
              <a:rPr lang="es-ES" dirty="0"/>
              <a:t>del LMR , contiene otras </a:t>
            </a:r>
            <a:r>
              <a:rPr lang="es-ES" dirty="0" smtClean="0"/>
              <a:t>moléculas </a:t>
            </a:r>
            <a:r>
              <a:rPr lang="es-ES" dirty="0" err="1"/>
              <a:t>Imidacloprid</a:t>
            </a:r>
            <a:r>
              <a:rPr lang="es-ES" dirty="0"/>
              <a:t> y </a:t>
            </a:r>
            <a:r>
              <a:rPr lang="es-ES" dirty="0" err="1"/>
              <a:t>Thiamethoxam</a:t>
            </a:r>
            <a:r>
              <a:rPr lang="es-ES" dirty="0"/>
              <a:t>.</a:t>
            </a:r>
            <a:endParaRPr lang="es-BO" dirty="0"/>
          </a:p>
        </p:txBody>
      </p:sp>
      <p:sp>
        <p:nvSpPr>
          <p:cNvPr id="2" name="Rectángulo 1"/>
          <p:cNvSpPr/>
          <p:nvPr/>
        </p:nvSpPr>
        <p:spPr>
          <a:xfrm>
            <a:off x="5686425" y="4546936"/>
            <a:ext cx="6096000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s-ES" sz="1400" dirty="0">
                <a:solidFill>
                  <a:srgbClr val="333333"/>
                </a:solidFill>
                <a:latin typeface="OpenSansRegular"/>
              </a:rPr>
              <a:t>La dosis de referencia aguda (</a:t>
            </a:r>
            <a:r>
              <a:rPr lang="es-ES" sz="1400" dirty="0" err="1">
                <a:solidFill>
                  <a:srgbClr val="333333"/>
                </a:solidFill>
                <a:latin typeface="OpenSansRegular"/>
              </a:rPr>
              <a:t>ARfD</a:t>
            </a:r>
            <a:r>
              <a:rPr lang="es-ES" sz="1400" dirty="0">
                <a:solidFill>
                  <a:srgbClr val="333333"/>
                </a:solidFill>
                <a:latin typeface="OpenSansRegular"/>
              </a:rPr>
              <a:t>) se define como la cantidad de una sustancia por kilogramo de peso corporal que puede ser ingerida en una comida o en todo un día sin ningún efecto perjudicial identificable para el consumidor.</a:t>
            </a:r>
            <a:endParaRPr lang="es-BO" sz="1400" dirty="0"/>
          </a:p>
        </p:txBody>
      </p:sp>
    </p:spTree>
    <p:extLst>
      <p:ext uri="{BB962C8B-B14F-4D97-AF65-F5344CB8AC3E}">
        <p14:creationId xmlns:p14="http://schemas.microsoft.com/office/powerpoint/2010/main" val="317644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070224"/>
              </p:ext>
            </p:extLst>
          </p:nvPr>
        </p:nvGraphicFramePr>
        <p:xfrm>
          <a:off x="571500" y="952500"/>
          <a:ext cx="10801350" cy="464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771525" y="5905500"/>
            <a:ext cx="269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MUESTREO 21 . 11</a:t>
            </a:r>
            <a:endParaRPr lang="es-BO" b="1" dirty="0"/>
          </a:p>
        </p:txBody>
      </p:sp>
    </p:spTree>
    <p:extLst>
      <p:ext uri="{BB962C8B-B14F-4D97-AF65-F5344CB8AC3E}">
        <p14:creationId xmlns:p14="http://schemas.microsoft.com/office/powerpoint/2010/main" val="804978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264" t="32583" r="20322" b="20172"/>
          <a:stretch/>
        </p:blipFill>
        <p:spPr>
          <a:xfrm>
            <a:off x="571499" y="1145743"/>
            <a:ext cx="11058525" cy="485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62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5334719"/>
              </p:ext>
            </p:extLst>
          </p:nvPr>
        </p:nvGraphicFramePr>
        <p:xfrm>
          <a:off x="571499" y="866775"/>
          <a:ext cx="10963275" cy="512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321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926" t="47159" r="34309" b="22402"/>
          <a:stretch/>
        </p:blipFill>
        <p:spPr>
          <a:xfrm>
            <a:off x="254679" y="1690688"/>
            <a:ext cx="11682641" cy="37909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274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125373"/>
              </p:ext>
            </p:extLst>
          </p:nvPr>
        </p:nvGraphicFramePr>
        <p:xfrm>
          <a:off x="378279" y="790575"/>
          <a:ext cx="11443062" cy="5259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9074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695" t="60201" r="40541" b="17470"/>
          <a:stretch/>
        </p:blipFill>
        <p:spPr>
          <a:xfrm>
            <a:off x="162683" y="1352550"/>
            <a:ext cx="11814067" cy="36401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8893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77" y="842962"/>
            <a:ext cx="2394823" cy="532182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758" y="604804"/>
            <a:ext cx="2637830" cy="586184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926" y="395551"/>
            <a:ext cx="2797493" cy="62166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696" y="660400"/>
            <a:ext cx="2609106" cy="579801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9641" y="874811"/>
            <a:ext cx="2366159" cy="528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5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7676" y="174626"/>
            <a:ext cx="11515725" cy="93980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LA NECESIDAD DE INCIDIR PARA EL CAMBIO DE COMPORTAMIENTO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551" y="1647825"/>
            <a:ext cx="11753850" cy="4705349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Según </a:t>
            </a:r>
            <a:r>
              <a:rPr lang="es-ES" dirty="0"/>
              <a:t>las estadísticas </a:t>
            </a:r>
            <a:r>
              <a:rPr lang="es-ES" dirty="0" smtClean="0"/>
              <a:t>del </a:t>
            </a:r>
            <a:r>
              <a:rPr lang="es-ES" dirty="0"/>
              <a:t>Instituto Nacional de Estadística (INE</a:t>
            </a:r>
            <a:r>
              <a:rPr lang="es-ES" dirty="0" smtClean="0"/>
              <a:t>) de Bolivia, si en el </a:t>
            </a:r>
            <a:r>
              <a:rPr lang="es-ES" dirty="0"/>
              <a:t>año 2000 se importaron más de 30 millones de </a:t>
            </a:r>
            <a:r>
              <a:rPr lang="es-ES" dirty="0" smtClean="0"/>
              <a:t>kilogramos de agroquímicos, en </a:t>
            </a:r>
            <a:r>
              <a:rPr lang="es-ES" dirty="0"/>
              <a:t>el año 2022 </a:t>
            </a:r>
            <a:r>
              <a:rPr lang="es-ES" dirty="0" smtClean="0"/>
              <a:t>este volumen ascendió </a:t>
            </a:r>
            <a:r>
              <a:rPr lang="es-ES" dirty="0"/>
              <a:t>a 180 millones de kilogramos </a:t>
            </a:r>
            <a:r>
              <a:rPr lang="es-ES" dirty="0" smtClean="0"/>
              <a:t>(seis veces mas).</a:t>
            </a:r>
          </a:p>
          <a:p>
            <a:pPr marL="0" indent="0">
              <a:buNone/>
            </a:pPr>
            <a:r>
              <a:rPr lang="es-ES" dirty="0" smtClean="0"/>
              <a:t>Se observa el paulatino incremento paulatino de la dependencia </a:t>
            </a:r>
            <a:r>
              <a:rPr lang="es-ES" dirty="0"/>
              <a:t>de </a:t>
            </a:r>
            <a:r>
              <a:rPr lang="es-ES" dirty="0" smtClean="0"/>
              <a:t>la producción agrícola de la agroindustria y se convierte en un grave riesgo para la agricultura familiar, la producción sostenible y la alimentación saludable y la salud del medio ambiente. 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Este estudio es el inicio de un largo y difícil camino por recorrer en el transito hacia la implementación SISTEMAS ALIMENTARIOS SALUDABLES Y SOSTENIBLES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567728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1411</TotalTime>
  <Words>2093</Words>
  <Application>Microsoft Office PowerPoint</Application>
  <PresentationFormat>Panorámica</PresentationFormat>
  <Paragraphs>549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OpenSansRegular</vt:lpstr>
      <vt:lpstr>Times New Roman</vt:lpstr>
      <vt:lpstr>Tema de Office</vt:lpstr>
      <vt:lpstr>RESIDUOS QUIMICOS (PLAGUICIDAS) EN CINCO ALIMENTOS BASICOS PARA LA ALIMENTACION FAMILIAR DEL AREA RURAL Y URBANA DE COCHABAMBA</vt:lpstr>
      <vt:lpstr>CONTEXTO</vt:lpstr>
      <vt:lpstr>EL ESTADO RECONOCE SOLO DOS SISTEMAS DE PRODUCCION DE ALIMENTOS</vt:lpstr>
      <vt:lpstr>IMPORTANCIA DE LA AGRICULTURA FAMILIAR</vt:lpstr>
      <vt:lpstr>LA AGRICULTURA ECOLOGICA EN BOLIVIA</vt:lpstr>
      <vt:lpstr>LA AGRICULTURA FAMILIAR ANTE LA PRESION DE LOS INSUMOS QUIMICOS DE LA AGRICULTURA CONVENCIONAL</vt:lpstr>
      <vt:lpstr>AGROQUIMICOS EN LA AGRICULTURA FAMILIAR RURAL DE VALLES MESOTERMICOS DE COCHABAMBA</vt:lpstr>
      <vt:lpstr>OBJETIVOS DEL ESTUDIO</vt:lpstr>
      <vt:lpstr>CAPACITACION DEL EQUIPO TECNICO EN PROCEDIMIENTO DE LEVANTAMIENTO DE MUESTRAS</vt:lpstr>
      <vt:lpstr>TOMA DE MUESTRAS</vt:lpstr>
      <vt:lpstr>PREPARACION DE MUESTRAS</vt:lpstr>
      <vt:lpstr>ANALISIS EN LABORATORIO</vt:lpstr>
      <vt:lpstr>DISTRIBUCION DE LAS MUESTRAS</vt:lpstr>
      <vt:lpstr>CUADRO DE RESULTADOS GENERAL</vt:lpstr>
      <vt:lpstr>Presentación de PowerPoint</vt:lpstr>
      <vt:lpstr>NIVELES DE RESIDUOS QUIMICOS Y PELIGROSIDAD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NECESIDAD DE INCIDIR PARA EL CAMBIO DE COMPORTAMIENTO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DE PRESENCIA DE RESIDUOS QUIMICOS (PLAGUICIDAS) EN ALIMENTOS BASICOS DE LA ALIMENTACION FAMILIAR DEL AREA RURAL Y URBANA DE COCHABAMBA</dc:title>
  <dc:creator>Dell</dc:creator>
  <cp:lastModifiedBy>Dell</cp:lastModifiedBy>
  <cp:revision>105</cp:revision>
  <dcterms:created xsi:type="dcterms:W3CDTF">2023-12-02T23:49:49Z</dcterms:created>
  <dcterms:modified xsi:type="dcterms:W3CDTF">2023-12-05T19:17:14Z</dcterms:modified>
</cp:coreProperties>
</file>