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60" r:id="rId4"/>
    <p:sldId id="257" r:id="rId5"/>
    <p:sldId id="258" r:id="rId6"/>
    <p:sldId id="259" r:id="rId7"/>
    <p:sldId id="261" r:id="rId8"/>
    <p:sldId id="308" r:id="rId9"/>
    <p:sldId id="309" r:id="rId10"/>
    <p:sldId id="310" r:id="rId11"/>
    <p:sldId id="264" r:id="rId12"/>
    <p:sldId id="274" r:id="rId1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0210D-4E13-40B8-BBDA-754A1F427D5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C6662-1AEC-4D55-9B94-1AB593C37C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0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208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In the same way that watersheds are limited by physical geography and input (</a:t>
            </a:r>
            <a:r>
              <a:rPr lang="en-US" dirty="0" err="1">
                <a:latin typeface="Arial" panose="020B0604020202020204" pitchFamily="34" charset="0"/>
                <a:ea typeface="Arial" panose="020B0604020202020204" pitchFamily="34" charset="0"/>
              </a:rPr>
              <a:t>ie</a:t>
            </a:r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, rain) foodsheds are the same, but also have interior and exterior (cultural, socio)-economic limiting factors (Hedden, 1929) that </a:t>
            </a:r>
            <a:r>
              <a:rPr lang="en-US" dirty="0">
                <a:latin typeface="Arial" panose="020B0604020202020204" pitchFamily="34" charset="0"/>
              </a:rPr>
              <a:t>not only influence the production of food but the distribution and consumption. </a:t>
            </a:r>
            <a:r>
              <a:rPr lang="en-US" dirty="0" err="1">
                <a:latin typeface="Arial" panose="020B0604020202020204" pitchFamily="34" charset="0"/>
              </a:rPr>
              <a:t>Figura</a:t>
            </a:r>
            <a:r>
              <a:rPr lang="en-US" dirty="0">
                <a:latin typeface="Arial" panose="020B0604020202020204" pitchFamily="34" charset="0"/>
              </a:rPr>
              <a:t> (shed).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Foodshed analysis is considered an other ways to look at de SAL. Different approaches have been used to analyze foodshed. Typically, since a foodshed is so complex, a variety of studies have been done.  account for all or only a single part of this relationship.</a:t>
            </a:r>
            <a:endParaRPr lang="es-ES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This topic is typically important in regions where there is increasing pressure of the availability of energy and climate change (Peters et al, 2008). </a:t>
            </a:r>
            <a:endParaRPr lang="es-E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estimate these values of driven factors  within a region, different approaches have been used. Typically, since a foodshed is so complex, a variety of studies account for all, some, or only a single part of this relationship.</a:t>
            </a:r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4A678D-1266-44F4-BD7E-C739B6AB611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494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103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7978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FA4C59-7481-DF51-7242-8A9F1B607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F782679-CA8C-2F19-D199-F51123E03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8BD3DE-1C12-94BD-4173-A8706B0F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18AFE9-1E47-EA73-B483-D27BFB54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8FF705-6F8B-1881-EC19-F0E0B8F5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8652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480C77-5472-550A-A1C4-4FF3E23C8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03C1AD-2580-1B17-250F-839EC0D4C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A58C4C-1E02-2336-37E8-E79922D64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1BD0A-B493-8145-E709-F3EA6ED0C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653F6E-25FD-15E2-73FC-AACEFD65A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3604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0ED088-B14E-2737-176A-B3ADDD6A0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868B163-A3F2-B51D-F89E-4800D2BDD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F0174D-B99B-5126-BA99-E9DE31B7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128366-E895-B04D-1E04-94C626A6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6734C2-998C-20C0-4897-35025829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8426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7B36D-F2D3-BD0D-93B4-81C5A736E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FCE664-AB38-1091-8082-6B0E48659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604D86C-02EB-AD2B-6615-2CDA07428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10D201-3F9F-43B6-5CF2-0F3652267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1E78EF-3DAE-5745-71F7-02394719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284D779-B8FE-AE5D-64D2-DB8F720DA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3954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7DE6CB-F4CE-1822-903B-AB847521E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F8E2DDB-5CA9-F1BF-5ADC-60CBCF8A8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6E950DD-C613-5092-1B1E-F3B8E620A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C270F02-1E38-26E8-B4E8-3DE04F2654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4B1875F-387C-C284-42B3-9825EEC787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B617D33-5B76-86E2-FAC2-48B43A97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1D01E3E-DB17-0FDC-D0B1-CA9130B19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E81F3FB-D387-B40E-3AC2-36BF23058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61852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04D920-B6BD-6D5C-24F7-C55B01E2E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961C5B9-7FFC-8BB5-DF2B-6D1D818E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B9C691-31AE-A8B6-F036-7B1321B6F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02B371C-237B-6AAD-F8AA-05D19FCA8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3472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4BDBC2E-F6C7-3143-AB67-DD1883B74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45DF85D-8E7A-F371-1F2B-CAC7DA70B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30B0D30-11EF-41E4-B6A5-1C34652E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8012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FB8C53-EDEB-B5F7-9A30-6B08CFF68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22D1D6-D91C-E5A1-EADB-B19D38978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977EBDD-ABDC-9EBB-502A-7012146C9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ED0B31-25E9-867D-C802-20A736158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FDB083-BCD4-C813-C41E-B76FB70A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0856EF8-3E4E-05F1-6D10-B8C87534C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7598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129355-30C1-1618-8CB8-1C3C7A808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88FED6A-DC92-78F6-C578-2F27E1791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BFDAEFF-1C24-3327-051A-5613BFE13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CF6329-3501-C30C-7C7E-175C89045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FA39D96-5128-EB1A-E88D-413388388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88AEC44-B034-EE14-4C1B-37D521E83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262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478D4-0856-CC97-375D-9E33899CD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C85F83A-B63F-C90C-A8C1-2459C4BE5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C73669-9F40-E1F5-C1EF-30DB5E51C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249BE5-E0C5-44E1-CE46-3DFDD0067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7C4785-275B-819E-8407-FAB2FEAA8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1277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85505F2-9284-8E47-7EEF-A823A6DA6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65B2131-6B04-65E9-1B90-CC5C6016A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DFE394B-56FE-3955-3608-5A05CBAE4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99977B-96F5-FFCE-5B73-95C1E7626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7488D3-1F40-22AF-A951-8008628D3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08227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88F95D-DE0E-832C-CB64-40493B6C7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D40A1C7-0604-2666-8CBB-FC50E8B56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065807-5EA5-C10F-E570-610D7173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FF9C57-8BD8-928E-C95B-45805603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6CCC7D-DB7E-6DBE-DF32-37C71950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27703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A4D38E-5EE3-D800-EE78-50D5F993E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B39418-A579-BE54-0CE2-93F520AE7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F2176E-F0C0-2837-7CBA-DD534B1E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57A72E-4710-0DB2-FE1E-7FAD461ED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5E5694-5E98-1602-0180-19224E2F3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8677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AE0654-5A9F-1D63-E290-4A9B58800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801806-7B06-5714-2520-548448EDA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1A089E-DA7E-1427-7459-D2930F2DE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8FD037-42DA-E7F9-44EA-4E00E31F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AB1506-C5AC-8092-C17A-E11BEF7B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81388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EB010-C67A-3923-FAE7-DFCCE8AD0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FB4AC8-1D94-4B22-E1FA-D2ACC5608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18572F4-73F9-2D34-A9E7-6B120DCB2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7310946-D258-5B57-2538-D9DBD0E4B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D7D6761-6DE6-DC7E-EAD9-486EB685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A204D7-E9AE-488F-4555-004299B4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2967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1DE568-2068-B802-671E-6D117769D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C381B7-1DA7-4A70-AC13-560AC1A7A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9B68063-6749-3F0D-8C81-6FB6EF592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8FD4B82-BD0A-CA85-B2ED-9FD9B22936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902592F-D2F4-CCC7-9544-6CB2591D18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072180F-1A01-904F-C767-A5C895436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B819E33-BA3B-4CA9-8FE9-0387C2448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370AE3F-8703-6ED7-5211-AC7ACF03E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8086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260903-E80E-B09B-63DC-2E1C7C628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2637CF8-52DD-3E10-3E44-A44B4B57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B199083-917D-2B68-B268-6D190EA1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354062B-9FE4-A414-BE4A-94078F794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5506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8C22452-EA39-450C-E2EF-2174A25C9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9C675A5-F8A6-3F29-A8FD-0B354B385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1DBFE60-5F5E-73E8-8B3F-F81829738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62286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2F2A65-8060-B4BB-4824-F4E3FF4A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857419-4B0B-272B-C167-58A4584A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F4D79E6-411F-5214-64CE-021BF250B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347381D-16CF-92D7-053A-A35F8211F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E9A238-C885-43A3-E1BD-EB2743595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5E7B33-027E-5E8A-AAA0-FFD0B7352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48239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34EBC1-583A-65BD-137B-6A60FB9D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7254A20-7647-1793-AD17-46F63ECA0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5A2D411-B155-D8DB-9A56-848CE401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C76C60-1DA9-1DBC-214A-5CCB293C3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7B348F-E7C7-ECF9-B4BD-4FCA3FC4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6FA246-5901-6464-7BA7-957E4F905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92431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C8923C-18FB-2A9A-6001-4E2DA7F3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3B903A3-A63D-F9A0-F07B-6295B0FEE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B1C736-8975-3501-28C3-9523EFD60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9490B9-7170-ED21-EA2C-6B79D104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2DF6A6-9D89-5497-8248-1605BDB06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00587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09EFC4E-CB19-6C2C-2582-39063DEC6B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E587533-912F-EA84-F325-4752C66D33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95B102-6C8A-24CB-4B91-C674BCF0F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57D79E-83B0-9664-1DF8-6DF2A2DDE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145A9C-7CE6-B92F-8A8D-0204582D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7532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677E13A-AD37-9B61-9C06-D71753BB6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A9B4E7-E7E5-42C0-E7C8-B5239CB9E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5D3671-1F4F-23DD-6124-E060E7A43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2B0BB-AB24-427C-B77A-B98A9DF1A207}" type="datetimeFigureOut">
              <a:rPr lang="es-PE" smtClean="0"/>
              <a:t>7/12/2023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D77094-519A-75E6-02A7-74B694669D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29A8819-852C-55ED-7186-CEA2AFC92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6E1E4-2B50-4F84-9209-72F7C2C0C03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78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E00AA42-A720-0261-5761-6104DB4DA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9D541F0-E2D2-46DD-7B11-FBBA95D60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C7D33A-56BE-147D-02CB-12DAFFEBF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D46B0-2290-F243-BAB9-5E14696DC973}" type="datetimeFigureOut">
              <a:rPr lang="x-none" smtClean="0"/>
              <a:t>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F4C87A-1A01-F207-4128-07E0D90EE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874FA2-1A5C-9696-8E3E-222E169E49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A7ED4-C5BC-F74C-A59D-03B4CD4E540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8077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1044">
            <a:extLst>
              <a:ext uri="{FF2B5EF4-FFF2-40B4-BE49-F238E27FC236}">
                <a16:creationId xmlns:a16="http://schemas.microsoft.com/office/drawing/2014/main" xmlns="" id="{657F69E0-C4B0-4BEC-A689-4F8D877F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Año Nuevo Andino: conoce los beneficios de los productos andinos |  GASTRONOMIA | EL COMERCIO PERÚ">
            <a:extLst>
              <a:ext uri="{FF2B5EF4-FFF2-40B4-BE49-F238E27FC236}">
                <a16:creationId xmlns:a16="http://schemas.microsoft.com/office/drawing/2014/main" xmlns="" id="{BCE3AD11-EB6B-8D0A-7B7B-770F8266B9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" r="-1" b="-1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1DD4B9-4F0B-E7A1-1975-A67A222B9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s-PE" sz="66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SAAL Sistemas Alimentarios Agroecológicos Locales</a:t>
            </a:r>
            <a:endParaRPr lang="es-PE" sz="6600" dirty="0">
              <a:solidFill>
                <a:schemeClr val="bg1"/>
              </a:solidFill>
            </a:endParaRPr>
          </a:p>
        </p:txBody>
      </p:sp>
      <p:sp>
        <p:nvSpPr>
          <p:cNvPr id="1047" name="sketchy line">
            <a:extLst>
              <a:ext uri="{FF2B5EF4-FFF2-40B4-BE49-F238E27FC236}">
                <a16:creationId xmlns:a16="http://schemas.microsoft.com/office/drawing/2014/main" xmlns="" id="{9F6380B4-6A1C-481E-8408-B4E6C75B9B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1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D63216-71E6-849D-3AB3-F18D80511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sz="4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Objetivos</a:t>
            </a:r>
            <a:endParaRPr lang="es-P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DFA477-072A-52C2-BB68-8903362BA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Bef>
                <a:spcPts val="0"/>
              </a:spcBef>
            </a:pPr>
            <a:r>
              <a:rPr lang="es-PE" sz="3200" i="0" u="none" strike="noStrike" dirty="0">
                <a:solidFill>
                  <a:srgbClr val="000000"/>
                </a:solidFill>
                <a:latin typeface="Calibri" panose="020F0502020204030204" pitchFamily="34" charset="0"/>
              </a:rPr>
              <a:t>Refl</a:t>
            </a:r>
            <a:r>
              <a:rPr lang="es-PE" sz="3200" dirty="0">
                <a:solidFill>
                  <a:srgbClr val="000000"/>
                </a:solidFill>
                <a:latin typeface="Calibri" panose="020F0502020204030204" pitchFamily="34" charset="0"/>
              </a:rPr>
              <a:t>exionar sobre </a:t>
            </a:r>
            <a:r>
              <a:rPr lang="es-PE" sz="32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cuáles son las barreras y oportunidades para transformar cuencas/ambientes alimentarios para que provean un mercado justo y AE para los agricultores de pequeña escala en el territorio</a:t>
            </a:r>
            <a:r>
              <a:rPr lang="es-PE" sz="32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fontAlgn="base">
              <a:spcBef>
                <a:spcPts val="0"/>
              </a:spcBef>
            </a:pPr>
            <a:r>
              <a:rPr lang="es-PE" sz="32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Iden</a:t>
            </a:r>
            <a:r>
              <a:rPr lang="es-PE" sz="3200" dirty="0">
                <a:solidFill>
                  <a:srgbClr val="000000"/>
                </a:solidFill>
                <a:latin typeface="Calibri" panose="020F0502020204030204" pitchFamily="34" charset="0"/>
              </a:rPr>
              <a:t>tificar </a:t>
            </a:r>
            <a:r>
              <a:rPr lang="es-PE" sz="32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estrategias y/o acciones proponen para enfrentar las barreras y aprovechar las oportunidades</a:t>
            </a:r>
          </a:p>
        </p:txBody>
      </p:sp>
    </p:spTree>
    <p:extLst>
      <p:ext uri="{BB962C8B-B14F-4D97-AF65-F5344CB8AC3E}">
        <p14:creationId xmlns:p14="http://schemas.microsoft.com/office/powerpoint/2010/main" val="171956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A76310F-9665-B7B4-29B3-6373BD6D9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460" r="952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1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D5887F5-BA1D-1338-FD7E-B9B33A228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503" b="451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3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Image preview">
            <a:extLst>
              <a:ext uri="{FF2B5EF4-FFF2-40B4-BE49-F238E27FC236}">
                <a16:creationId xmlns:a16="http://schemas.microsoft.com/office/drawing/2014/main" xmlns="" id="{13E39899-2119-F65F-A7EF-F52AB9AC3F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78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67000"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4">
            <a:alphaModFix amt="17000"/>
          </a:blip>
          <a:srcRect l="7621" r="13176"/>
          <a:stretch/>
        </p:blipFill>
        <p:spPr>
          <a:xfrm>
            <a:off x="679376" y="661602"/>
            <a:ext cx="8731047" cy="553479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844300" y="1194295"/>
            <a:ext cx="8401200" cy="2083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s-ES" sz="4800" b="1" dirty="0"/>
              <a:t>Transformación</a:t>
            </a:r>
            <a:r>
              <a:rPr lang="es-EC" sz="4800" b="1" dirty="0"/>
              <a:t> en las cuencas alimentarias a la comercialización agroecológica </a:t>
            </a:r>
            <a:endParaRPr sz="4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9924EC6-1B2E-03FD-045D-0E0C77A156B1}"/>
              </a:ext>
            </a:extLst>
          </p:cNvPr>
          <p:cNvSpPr txBox="1"/>
          <p:nvPr/>
        </p:nvSpPr>
        <p:spPr>
          <a:xfrm>
            <a:off x="1818640" y="3804214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28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Grupo Sistemas Alimentarios Agroecológicos Locales (SAAL)</a:t>
            </a:r>
            <a:endParaRPr kumimoji="0" lang="es-EC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/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1AAFCA8-75D1-467B-AF04-D97B0B83C4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4" r="10344"/>
          <a:stretch/>
        </p:blipFill>
        <p:spPr>
          <a:xfrm>
            <a:off x="226974" y="1622619"/>
            <a:ext cx="5867501" cy="41614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C2019EA-90FF-4FF8-96DC-07B2BB4BB2FC}"/>
              </a:ext>
            </a:extLst>
          </p:cNvPr>
          <p:cNvSpPr/>
          <p:nvPr/>
        </p:nvSpPr>
        <p:spPr>
          <a:xfrm>
            <a:off x="6453582" y="281179"/>
            <a:ext cx="5037378" cy="1067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/>
                <a:sym typeface="Arial"/>
              </a:rPr>
              <a:t>Cuenca alimentaria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F7C5071-C5F0-4CDE-9C36-5FC584FB419E}"/>
              </a:ext>
            </a:extLst>
          </p:cNvPr>
          <p:cNvSpPr/>
          <p:nvPr/>
        </p:nvSpPr>
        <p:spPr>
          <a:xfrm>
            <a:off x="6339942" y="1348299"/>
            <a:ext cx="5539231" cy="5367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Espacio socio-geográfico fuertemente afectado por los contextos sociales, políticos, económicos, ambientales (</a:t>
            </a:r>
            <a:r>
              <a:rPr kumimoji="0" lang="es-EC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Qazi</a:t>
            </a: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and </a:t>
            </a:r>
            <a:r>
              <a:rPr kumimoji="0" lang="es-EC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Selfa</a:t>
            </a: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, 2005; Winter, 2003; </a:t>
            </a:r>
            <a:r>
              <a:rPr kumimoji="0" lang="es-EC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DePuis</a:t>
            </a: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and Goodman, 2005) (</a:t>
            </a:r>
            <a:r>
              <a:rPr kumimoji="0" lang="es-EC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Kleppenburg</a:t>
            </a: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et al., 1996)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Componentes principales: territorial y socio-económico/relacional. Este último vinculado al proceso de gobernanza y de relaciones entre los diferentes actores involucrados (agricultores, negocios, gobiernos) 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Ofrece una evaluación de la autosuficiencia y seguridad en alimentos en su jurisdicción o más allá</a:t>
            </a:r>
          </a:p>
        </p:txBody>
      </p:sp>
    </p:spTree>
    <p:extLst>
      <p:ext uri="{BB962C8B-B14F-4D97-AF65-F5344CB8AC3E}">
        <p14:creationId xmlns:p14="http://schemas.microsoft.com/office/powerpoint/2010/main" val="9277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C14841-398E-EEBD-D6DA-87C539607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4800" b="1" dirty="0">
                <a:effectLst/>
                <a:ea typeface="Calibri" panose="020F0502020204030204" pitchFamily="34" charset="0"/>
              </a:rPr>
              <a:t>Transición Agroecológica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2F9D82-CAB9-164B-2FFB-FE4D4E0B3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5145"/>
            <a:ext cx="10515600" cy="4351338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600" dirty="0">
                <a:latin typeface="Calibri" panose="020F0502020204030204" pitchFamily="34" charset="0"/>
                <a:ea typeface="Calibri" panose="020F0502020204030204" pitchFamily="34" charset="0"/>
              </a:rPr>
              <a:t>R</a:t>
            </a:r>
            <a:r>
              <a:rPr lang="es-EC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ecuperación de los principios agroecológicos para lograr resultados equilibrados en torno a la </a:t>
            </a:r>
            <a:r>
              <a:rPr lang="es-EC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producción</a:t>
            </a:r>
            <a:r>
              <a:rPr lang="es-EC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la </a:t>
            </a:r>
            <a:r>
              <a:rPr lang="es-EC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independencia de insumos externos </a:t>
            </a:r>
            <a:r>
              <a:rPr lang="es-EC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especialmente agroquímicos, la </a:t>
            </a:r>
            <a:r>
              <a:rPr lang="es-EC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restauración de todos los procesos ecológicos </a:t>
            </a:r>
            <a:r>
              <a:rPr lang="es-EC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 </a:t>
            </a:r>
            <a:r>
              <a:rPr lang="es-EC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sociales</a:t>
            </a:r>
            <a:r>
              <a:rPr lang="es-EC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que le permitan acercarse a la sustentabilidad, con especial atención a la </a:t>
            </a:r>
            <a:r>
              <a:rPr lang="es-EC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identidad cultural </a:t>
            </a:r>
            <a:r>
              <a:rPr lang="es-EC" sz="3600" b="1" dirty="0">
                <a:latin typeface="Calibri" panose="020F0502020204030204" pitchFamily="34" charset="0"/>
                <a:ea typeface="Calibri" panose="020F0502020204030204" pitchFamily="34" charset="0"/>
              </a:rPr>
              <a:t>(conocimiento ancestral)</a:t>
            </a:r>
            <a:r>
              <a:rPr lang="es-EC" sz="36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EC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la comunidad o del territorio (FAO, INDAP, CET, 2018).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91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762A0E-C4A1-7834-6444-09404EC3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4800" b="1" dirty="0"/>
              <a:t>Comercialización agroecológica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57A3E2-3EB8-9EED-EC75-883B85BCC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2928"/>
            <a:ext cx="10515600" cy="44862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C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Forma de comercio que se basa en la venta directa de alimentos frescos o de temporada, donde productores y consumidores se encuentran geográfica y relacionalmente cercanos y cuentan con máximo un intermediario (CEPAL, FAO, IICA, 2014; Sánchez et al., 2014).</a:t>
            </a:r>
          </a:p>
          <a:p>
            <a:pPr marL="0" indent="0">
              <a:buNone/>
            </a:pPr>
            <a:r>
              <a:rPr lang="es-E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Crean espacios que </a:t>
            </a:r>
            <a:r>
              <a:rPr lang="es-ES" sz="4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fomentan la producción y consumo de alimentos locales</a:t>
            </a:r>
            <a:r>
              <a:rPr lang="es-E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lo que ayuda la reducción de la dependencia de importación de alimentos (Gonzalo, Montenegro, &amp; </a:t>
            </a:r>
            <a:r>
              <a:rPr lang="es-ES" sz="4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Garcia</a:t>
            </a:r>
            <a:r>
              <a:rPr lang="es-E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2018).</a:t>
            </a:r>
          </a:p>
          <a:p>
            <a:pPr marL="0" indent="0">
              <a:buNone/>
            </a:pPr>
            <a:endParaRPr lang="es-EC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73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4800" b="1" dirty="0"/>
              <a:t>Comercialización agroecológica</a:t>
            </a:r>
            <a:endParaRPr sz="4800" b="1" dirty="0"/>
          </a:p>
        </p:txBody>
      </p:sp>
      <p:sp>
        <p:nvSpPr>
          <p:cNvPr id="139" name="Google Shape;139;p2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s-ES" dirty="0"/>
              <a:t>Excedentes de producción sostenibles y comercializados de manera </a:t>
            </a:r>
            <a:r>
              <a:rPr lang="es-ES" b="1" dirty="0"/>
              <a:t>justa y solidaria en los mercados</a:t>
            </a:r>
            <a:endParaRPr b="1" dirty="0"/>
          </a:p>
          <a:p>
            <a:pPr>
              <a:buClr>
                <a:schemeClr val="dk1"/>
              </a:buClr>
              <a:buSzPct val="100000"/>
            </a:pPr>
            <a:r>
              <a:rPr lang="es-ES" dirty="0"/>
              <a:t>Tiene que ser </a:t>
            </a:r>
            <a:r>
              <a:rPr lang="es-ES" b="1" dirty="0"/>
              <a:t>continua, constante </a:t>
            </a:r>
            <a:r>
              <a:rPr lang="es-ES" dirty="0"/>
              <a:t>y abastecer con </a:t>
            </a:r>
            <a:r>
              <a:rPr lang="es-ES" b="1" dirty="0"/>
              <a:t>precios justos a toda la población </a:t>
            </a:r>
            <a:endParaRPr b="1" dirty="0"/>
          </a:p>
          <a:p>
            <a:pPr>
              <a:buClr>
                <a:schemeClr val="dk1"/>
              </a:buClr>
              <a:buSzPct val="100000"/>
            </a:pPr>
            <a:r>
              <a:rPr lang="es-ES" dirty="0"/>
              <a:t>Existe una relación entre c</a:t>
            </a:r>
            <a:r>
              <a:rPr lang="es-ES" b="1" dirty="0"/>
              <a:t>omercialización sostenible y agricultura sostenible</a:t>
            </a:r>
            <a:r>
              <a:rPr lang="es-ES" dirty="0"/>
              <a:t> (PIDAASSA, 2007)</a:t>
            </a:r>
          </a:p>
          <a:p>
            <a:pPr>
              <a:buClr>
                <a:schemeClr val="dk1"/>
              </a:buClr>
              <a:buSzPct val="100000"/>
            </a:pPr>
            <a:r>
              <a:rPr lang="es-ES" dirty="0"/>
              <a:t>Permiten que las mujeres logren impulsar sus iniciativas productivas de forma segura y contribuyen a </a:t>
            </a:r>
            <a:r>
              <a:rPr lang="es-ES" b="1" dirty="0"/>
              <a:t>la autonomía de la mujer rural </a:t>
            </a:r>
            <a:r>
              <a:rPr lang="es-ES" dirty="0"/>
              <a:t>(Bastidas et al., 2022)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31"/>
          <p:cNvPicPr preferRelativeResize="0"/>
          <p:nvPr/>
        </p:nvPicPr>
        <p:blipFill rotWithShape="1">
          <a:blip r:embed="rId3">
            <a:alphaModFix/>
          </a:blip>
          <a:srcRect t="9091" r="14105"/>
          <a:stretch/>
        </p:blipFill>
        <p:spPr>
          <a:xfrm>
            <a:off x="3875183" y="0"/>
            <a:ext cx="869781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1"/>
          <p:cNvSpPr/>
          <p:nvPr/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1D677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1"/>
          <p:cNvSpPr txBox="1">
            <a:spLocks noGrp="1"/>
          </p:cNvSpPr>
          <p:nvPr>
            <p:ph type="title"/>
          </p:nvPr>
        </p:nvSpPr>
        <p:spPr>
          <a:xfrm>
            <a:off x="621629" y="640080"/>
            <a:ext cx="4225290" cy="5578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s-ES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¡Muchas gracias!</a:t>
            </a:r>
            <a:r>
              <a:rPr lang="es-E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E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E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564</Words>
  <Application>Microsoft Office PowerPoint</Application>
  <PresentationFormat>Panorámica</PresentationFormat>
  <Paragraphs>31</Paragraphs>
  <Slides>11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1_Office Theme</vt:lpstr>
      <vt:lpstr>SAAL Sistemas Alimentarios Agroecológicos Locales</vt:lpstr>
      <vt:lpstr>Objetivos</vt:lpstr>
      <vt:lpstr>Presentación de PowerPoint</vt:lpstr>
      <vt:lpstr>Presentación de PowerPoint</vt:lpstr>
      <vt:lpstr>Presentación de PowerPoint</vt:lpstr>
      <vt:lpstr>Transformación en las cuencas alimentarias a la comercialización agroecológica </vt:lpstr>
      <vt:lpstr>Presentación de PowerPoint</vt:lpstr>
      <vt:lpstr>Transición Agroecológica</vt:lpstr>
      <vt:lpstr>Comercialización agroecológica</vt:lpstr>
      <vt:lpstr>Comercialización agroecológica</vt:lpstr>
      <vt:lpstr>¡Muchas gracias!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 sistemas de alimentos locales</dc:title>
  <dc:creator>Diana Carolina Santos Shupingahua</dc:creator>
  <cp:lastModifiedBy>Roberto</cp:lastModifiedBy>
  <cp:revision>5</cp:revision>
  <dcterms:created xsi:type="dcterms:W3CDTF">2023-12-07T05:15:47Z</dcterms:created>
  <dcterms:modified xsi:type="dcterms:W3CDTF">2023-12-07T13:06:47Z</dcterms:modified>
</cp:coreProperties>
</file>