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4" r:id="rId3"/>
    <p:sldId id="277" r:id="rId4"/>
    <p:sldId id="256" r:id="rId5"/>
    <p:sldId id="257" r:id="rId6"/>
    <p:sldId id="262" r:id="rId7"/>
    <p:sldId id="263" r:id="rId8"/>
    <p:sldId id="260" r:id="rId9"/>
    <p:sldId id="261" r:id="rId10"/>
    <p:sldId id="265" r:id="rId11"/>
    <p:sldId id="273" r:id="rId12"/>
    <p:sldId id="268" r:id="rId13"/>
    <p:sldId id="266" r:id="rId14"/>
    <p:sldId id="270" r:id="rId15"/>
    <p:sldId id="275" r:id="rId16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FE6D970-BFBC-6514-E5DA-CBB7EE24E2E2}" name="Fabiola Guzmán Vidal" initials="FG" userId="35256c3a40a350fa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284" y="3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0A78C1-5FB6-4904-A977-23281932221C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s-EC"/>
        </a:p>
      </dgm:t>
    </dgm:pt>
    <dgm:pt modelId="{71ACD806-373B-4FAB-8E04-C14AF191339B}">
      <dgm:prSet phldrT="[Texto]" custT="1"/>
      <dgm:spPr/>
      <dgm:t>
        <a:bodyPr/>
        <a:lstStyle/>
        <a:p>
          <a:r>
            <a:rPr lang="es-EC" sz="1800" dirty="0">
              <a:effectLst/>
              <a:latin typeface="Noto Sans Symbols"/>
              <a:ea typeface="Noto Sans Symbols"/>
              <a:cs typeface="Times New Roman" panose="02020603050405020304" pitchFamily="18" charset="0"/>
            </a:rPr>
            <a:t>14 S.E que proveen las barreras vivas estudiados en la región andina. </a:t>
          </a:r>
        </a:p>
        <a:p>
          <a:r>
            <a:rPr lang="es-EC" sz="1800" dirty="0">
              <a:effectLst/>
              <a:latin typeface="Noto Sans Symbols"/>
              <a:ea typeface="Noto Sans Symbols"/>
              <a:cs typeface="Times New Roman" panose="02020603050405020304" pitchFamily="18" charset="0"/>
            </a:rPr>
            <a:t>Se clasifican en 3 categorías: abastecimiento, regulación y apoyo. </a:t>
          </a:r>
          <a:endParaRPr lang="es-EC" sz="1800" dirty="0"/>
        </a:p>
      </dgm:t>
    </dgm:pt>
    <dgm:pt modelId="{107CE436-7A4C-4AEC-B873-59B929DBA544}" type="parTrans" cxnId="{DFDC73BC-C5A5-4393-B149-1869844E5888}">
      <dgm:prSet/>
      <dgm:spPr/>
      <dgm:t>
        <a:bodyPr/>
        <a:lstStyle/>
        <a:p>
          <a:endParaRPr lang="es-EC"/>
        </a:p>
      </dgm:t>
    </dgm:pt>
    <dgm:pt modelId="{C44E820D-E209-40F6-993D-FD1568F0871F}" type="sibTrans" cxnId="{DFDC73BC-C5A5-4393-B149-1869844E5888}">
      <dgm:prSet/>
      <dgm:spPr/>
      <dgm:t>
        <a:bodyPr/>
        <a:lstStyle/>
        <a:p>
          <a:endParaRPr lang="es-EC"/>
        </a:p>
      </dgm:t>
    </dgm:pt>
    <dgm:pt modelId="{08FDD6C6-9D09-4440-A6A1-95E58D284F35}">
      <dgm:prSet phldrT="[Texto]" custT="1"/>
      <dgm:spPr/>
      <dgm:t>
        <a:bodyPr/>
        <a:lstStyle/>
        <a:p>
          <a:r>
            <a:rPr lang="es-EC" sz="1800" dirty="0">
              <a:effectLst/>
              <a:latin typeface="Noto Sans Symbols"/>
              <a:ea typeface="Noto Sans Symbols"/>
              <a:cs typeface="Times New Roman" panose="02020603050405020304" pitchFamily="18" charset="0"/>
            </a:rPr>
            <a:t>No se identificaron S.E culturales. </a:t>
          </a:r>
          <a:endParaRPr lang="es-EC" sz="1800" dirty="0"/>
        </a:p>
      </dgm:t>
    </dgm:pt>
    <dgm:pt modelId="{AF865801-463F-443E-B601-B5F8B4F4DAD7}" type="parTrans" cxnId="{4D70C0E7-B935-4B18-B06A-1F55F1DFBC2F}">
      <dgm:prSet/>
      <dgm:spPr/>
      <dgm:t>
        <a:bodyPr/>
        <a:lstStyle/>
        <a:p>
          <a:endParaRPr lang="es-EC"/>
        </a:p>
      </dgm:t>
    </dgm:pt>
    <dgm:pt modelId="{E501D9D9-3FD7-4686-B1EB-F71CCBBD30C9}" type="sibTrans" cxnId="{4D70C0E7-B935-4B18-B06A-1F55F1DFBC2F}">
      <dgm:prSet/>
      <dgm:spPr/>
      <dgm:t>
        <a:bodyPr/>
        <a:lstStyle/>
        <a:p>
          <a:endParaRPr lang="es-EC"/>
        </a:p>
      </dgm:t>
    </dgm:pt>
    <dgm:pt modelId="{64FE8670-F8F8-41F5-B3DE-FD1FA30CF7FE}">
      <dgm:prSet phldrT="[Texto]" custT="1"/>
      <dgm:spPr/>
      <dgm:t>
        <a:bodyPr/>
        <a:lstStyle/>
        <a:p>
          <a:r>
            <a:rPr lang="es-EC" sz="1800" dirty="0">
              <a:effectLst/>
              <a:latin typeface="Noto Sans Symbols"/>
              <a:ea typeface="Noto Sans Symbols"/>
              <a:cs typeface="Times New Roman" panose="02020603050405020304" pitchFamily="18" charset="0"/>
            </a:rPr>
            <a:t>Se determinaron 63 indicadores multipropósitos de S.E.: </a:t>
          </a:r>
        </a:p>
        <a:p>
          <a:r>
            <a:rPr lang="es-EC" sz="1800" dirty="0">
              <a:effectLst/>
              <a:latin typeface="Noto Sans Symbols"/>
              <a:ea typeface="Noto Sans Symbols"/>
              <a:cs typeface="Times New Roman" panose="02020603050405020304" pitchFamily="18" charset="0"/>
            </a:rPr>
            <a:t>56 son indicadores de los S.E de regulación de la erosión y mantenimiento de la fertilidad del suelo</a:t>
          </a:r>
        </a:p>
        <a:p>
          <a:r>
            <a:rPr lang="es-EC" sz="1800" dirty="0">
              <a:effectLst/>
              <a:latin typeface="Noto Sans Symbols"/>
              <a:ea typeface="Noto Sans Symbols"/>
              <a:cs typeface="Times New Roman" panose="02020603050405020304" pitchFamily="18" charset="0"/>
            </a:rPr>
            <a:t>58 corresponden a los S.E de apoyo en la formación de suelo </a:t>
          </a:r>
        </a:p>
        <a:p>
          <a:r>
            <a:rPr lang="es-EC" sz="1800" dirty="0">
              <a:effectLst/>
              <a:latin typeface="Noto Sans Symbols"/>
              <a:ea typeface="Noto Sans Symbols"/>
              <a:cs typeface="Times New Roman" panose="02020603050405020304" pitchFamily="18" charset="0"/>
            </a:rPr>
            <a:t>14 a los S.E de abastecimiento de alimentación. </a:t>
          </a:r>
          <a:endParaRPr lang="es-EC" sz="1800" dirty="0"/>
        </a:p>
      </dgm:t>
    </dgm:pt>
    <dgm:pt modelId="{EEB108E8-63C8-4C60-A758-D707767B5B35}" type="parTrans" cxnId="{9F76DE40-0B12-44EA-811B-630B3363EF7F}">
      <dgm:prSet/>
      <dgm:spPr/>
      <dgm:t>
        <a:bodyPr/>
        <a:lstStyle/>
        <a:p>
          <a:endParaRPr lang="es-EC"/>
        </a:p>
      </dgm:t>
    </dgm:pt>
    <dgm:pt modelId="{FBD5A837-AE54-4EB5-A865-AA6E4611F98E}" type="sibTrans" cxnId="{9F76DE40-0B12-44EA-811B-630B3363EF7F}">
      <dgm:prSet/>
      <dgm:spPr/>
      <dgm:t>
        <a:bodyPr/>
        <a:lstStyle/>
        <a:p>
          <a:endParaRPr lang="es-EC"/>
        </a:p>
      </dgm:t>
    </dgm:pt>
    <dgm:pt modelId="{CF4E52E8-5638-492D-A243-2818B469DAE1}">
      <dgm:prSet phldrT="[Texto]" custT="1"/>
      <dgm:spPr/>
      <dgm:t>
        <a:bodyPr/>
        <a:lstStyle/>
        <a:p>
          <a:r>
            <a:rPr lang="es-EC" sz="1800" dirty="0">
              <a:effectLst/>
              <a:latin typeface="Noto Sans Symbols"/>
              <a:ea typeface="Noto Sans Symbols"/>
              <a:cs typeface="Times New Roman" panose="02020603050405020304" pitchFamily="18" charset="0"/>
            </a:rPr>
            <a:t>El tema principal de estudio en las investigaciones seleccionadas en la revisión sistemática, son los S.E de regulación y apoyo</a:t>
          </a:r>
          <a:endParaRPr lang="es-EC" sz="1800" dirty="0"/>
        </a:p>
      </dgm:t>
    </dgm:pt>
    <dgm:pt modelId="{C03EFEBD-1369-4BBC-8559-DED48AA499BC}" type="parTrans" cxnId="{ADCCA94F-4E44-4EBE-8B36-66D797AC49F3}">
      <dgm:prSet/>
      <dgm:spPr/>
      <dgm:t>
        <a:bodyPr/>
        <a:lstStyle/>
        <a:p>
          <a:endParaRPr lang="es-EC"/>
        </a:p>
      </dgm:t>
    </dgm:pt>
    <dgm:pt modelId="{B24D8FA0-1A66-431C-BC12-2CB735E01CF2}" type="sibTrans" cxnId="{ADCCA94F-4E44-4EBE-8B36-66D797AC49F3}">
      <dgm:prSet/>
      <dgm:spPr/>
      <dgm:t>
        <a:bodyPr/>
        <a:lstStyle/>
        <a:p>
          <a:endParaRPr lang="es-EC"/>
        </a:p>
      </dgm:t>
    </dgm:pt>
    <dgm:pt modelId="{686AD565-E90B-4FB6-B1FA-12AECEE2443B}">
      <dgm:prSet phldrT="[Texto]" custT="1"/>
      <dgm:spPr/>
      <dgm:t>
        <a:bodyPr/>
        <a:lstStyle/>
        <a:p>
          <a:r>
            <a:rPr lang="es-EC" sz="1800" dirty="0">
              <a:effectLst/>
              <a:latin typeface="Noto Sans Symbols"/>
              <a:ea typeface="Noto Sans Symbols"/>
              <a:cs typeface="Times New Roman" panose="02020603050405020304" pitchFamily="18" charset="0"/>
            </a:rPr>
            <a:t>A nivel de escala, se identificaron dos tipos: chacra y parcela</a:t>
          </a:r>
          <a:endParaRPr lang="es-EC" sz="1800" dirty="0"/>
        </a:p>
      </dgm:t>
    </dgm:pt>
    <dgm:pt modelId="{B8C15AF7-E4E3-444F-8170-FC7F5B649A34}" type="parTrans" cxnId="{7006841B-B0D0-4F95-B1A4-403B1B2E6DCA}">
      <dgm:prSet/>
      <dgm:spPr/>
      <dgm:t>
        <a:bodyPr/>
        <a:lstStyle/>
        <a:p>
          <a:endParaRPr lang="es-EC"/>
        </a:p>
      </dgm:t>
    </dgm:pt>
    <dgm:pt modelId="{949D30FC-2A74-4212-B6FE-7DA94C096ED0}" type="sibTrans" cxnId="{7006841B-B0D0-4F95-B1A4-403B1B2E6DCA}">
      <dgm:prSet/>
      <dgm:spPr/>
      <dgm:t>
        <a:bodyPr/>
        <a:lstStyle/>
        <a:p>
          <a:endParaRPr lang="es-EC"/>
        </a:p>
      </dgm:t>
    </dgm:pt>
    <dgm:pt modelId="{8D660513-B6A2-4759-A728-38E7164676D4}">
      <dgm:prSet phldrT="[Texto]" custT="1"/>
      <dgm:spPr/>
      <dgm:t>
        <a:bodyPr/>
        <a:lstStyle/>
        <a:p>
          <a:r>
            <a:rPr lang="es-EC" sz="1800" dirty="0">
              <a:effectLst/>
              <a:latin typeface="Noto Sans Symbols"/>
              <a:ea typeface="Noto Sans Symbols"/>
              <a:cs typeface="Times New Roman" panose="02020603050405020304" pitchFamily="18" charset="0"/>
            </a:rPr>
            <a:t>Se identificaron 10 desventajas percibidas por los productores respecto al uso de las barreras vivas, las cuales tienen un impacto mayor al 80% en todos los S.E identificados.</a:t>
          </a:r>
          <a:endParaRPr lang="es-EC" sz="1800" dirty="0"/>
        </a:p>
      </dgm:t>
    </dgm:pt>
    <dgm:pt modelId="{5BDE5324-3A9A-4EC2-9119-ED5DBE5076E6}" type="parTrans" cxnId="{34BA850D-F671-4BC8-B545-2A3118441FF6}">
      <dgm:prSet/>
      <dgm:spPr/>
      <dgm:t>
        <a:bodyPr/>
        <a:lstStyle/>
        <a:p>
          <a:endParaRPr lang="es-EC"/>
        </a:p>
      </dgm:t>
    </dgm:pt>
    <dgm:pt modelId="{CBCFD713-31FD-407E-BA35-740D490D4CC4}" type="sibTrans" cxnId="{34BA850D-F671-4BC8-B545-2A3118441FF6}">
      <dgm:prSet/>
      <dgm:spPr/>
      <dgm:t>
        <a:bodyPr/>
        <a:lstStyle/>
        <a:p>
          <a:endParaRPr lang="es-EC"/>
        </a:p>
      </dgm:t>
    </dgm:pt>
    <dgm:pt modelId="{5BC5FECE-26E5-46CC-9F5F-93DE861C96BD}" type="pres">
      <dgm:prSet presAssocID="{6E0A78C1-5FB6-4904-A977-23281932221C}" presName="diagram" presStyleCnt="0">
        <dgm:presLayoutVars>
          <dgm:dir/>
          <dgm:resizeHandles val="exact"/>
        </dgm:presLayoutVars>
      </dgm:prSet>
      <dgm:spPr/>
    </dgm:pt>
    <dgm:pt modelId="{8D954776-1436-40F7-939D-F3426E54BA96}" type="pres">
      <dgm:prSet presAssocID="{71ACD806-373B-4FAB-8E04-C14AF191339B}" presName="node" presStyleLbl="node1" presStyleIdx="0" presStyleCnt="6" custScaleY="114934">
        <dgm:presLayoutVars>
          <dgm:bulletEnabled val="1"/>
        </dgm:presLayoutVars>
      </dgm:prSet>
      <dgm:spPr/>
    </dgm:pt>
    <dgm:pt modelId="{2FDACF64-F701-4C05-9CF2-7F727DDD134C}" type="pres">
      <dgm:prSet presAssocID="{C44E820D-E209-40F6-993D-FD1568F0871F}" presName="sibTrans" presStyleCnt="0"/>
      <dgm:spPr/>
    </dgm:pt>
    <dgm:pt modelId="{DA93D242-C03A-49D5-BC99-DECAE818C7F7}" type="pres">
      <dgm:prSet presAssocID="{08FDD6C6-9D09-4440-A6A1-95E58D284F35}" presName="node" presStyleLbl="node1" presStyleIdx="1" presStyleCnt="6" custScaleY="114934">
        <dgm:presLayoutVars>
          <dgm:bulletEnabled val="1"/>
        </dgm:presLayoutVars>
      </dgm:prSet>
      <dgm:spPr/>
    </dgm:pt>
    <dgm:pt modelId="{8234DA8B-734F-4EEE-8897-D17945FD4E72}" type="pres">
      <dgm:prSet presAssocID="{E501D9D9-3FD7-4686-B1EB-F71CCBBD30C9}" presName="sibTrans" presStyleCnt="0"/>
      <dgm:spPr/>
    </dgm:pt>
    <dgm:pt modelId="{A0F1A68B-125E-443F-BA78-0AFADB6BA04E}" type="pres">
      <dgm:prSet presAssocID="{64FE8670-F8F8-41F5-B3DE-FD1FA30CF7FE}" presName="node" presStyleLbl="node1" presStyleIdx="2" presStyleCnt="6" custScaleY="133434">
        <dgm:presLayoutVars>
          <dgm:bulletEnabled val="1"/>
        </dgm:presLayoutVars>
      </dgm:prSet>
      <dgm:spPr/>
    </dgm:pt>
    <dgm:pt modelId="{C3500AD1-310B-43E5-85E5-243C78EC21D3}" type="pres">
      <dgm:prSet presAssocID="{FBD5A837-AE54-4EB5-A865-AA6E4611F98E}" presName="sibTrans" presStyleCnt="0"/>
      <dgm:spPr/>
    </dgm:pt>
    <dgm:pt modelId="{A59434B5-AD74-4725-A258-D8A06DE3FBD7}" type="pres">
      <dgm:prSet presAssocID="{CF4E52E8-5638-492D-A243-2818B469DAE1}" presName="node" presStyleLbl="node1" presStyleIdx="3" presStyleCnt="6" custScaleY="114934">
        <dgm:presLayoutVars>
          <dgm:bulletEnabled val="1"/>
        </dgm:presLayoutVars>
      </dgm:prSet>
      <dgm:spPr/>
    </dgm:pt>
    <dgm:pt modelId="{5480767A-7067-4911-B6EC-C33B837478B2}" type="pres">
      <dgm:prSet presAssocID="{B24D8FA0-1A66-431C-BC12-2CB735E01CF2}" presName="sibTrans" presStyleCnt="0"/>
      <dgm:spPr/>
    </dgm:pt>
    <dgm:pt modelId="{0B3CC092-9178-4E10-A5A3-4E434F7A2F5F}" type="pres">
      <dgm:prSet presAssocID="{686AD565-E90B-4FB6-B1FA-12AECEE2443B}" presName="node" presStyleLbl="node1" presStyleIdx="4" presStyleCnt="6" custScaleY="114934">
        <dgm:presLayoutVars>
          <dgm:bulletEnabled val="1"/>
        </dgm:presLayoutVars>
      </dgm:prSet>
      <dgm:spPr/>
    </dgm:pt>
    <dgm:pt modelId="{7A5E9C48-EF75-478A-A8E4-9360E9DD4AC6}" type="pres">
      <dgm:prSet presAssocID="{949D30FC-2A74-4212-B6FE-7DA94C096ED0}" presName="sibTrans" presStyleCnt="0"/>
      <dgm:spPr/>
    </dgm:pt>
    <dgm:pt modelId="{C8A0198F-6400-4B33-9CBA-D4E59D8A920A}" type="pres">
      <dgm:prSet presAssocID="{8D660513-B6A2-4759-A728-38E7164676D4}" presName="node" presStyleLbl="node1" presStyleIdx="5" presStyleCnt="6" custScaleY="114934">
        <dgm:presLayoutVars>
          <dgm:bulletEnabled val="1"/>
        </dgm:presLayoutVars>
      </dgm:prSet>
      <dgm:spPr/>
    </dgm:pt>
  </dgm:ptLst>
  <dgm:cxnLst>
    <dgm:cxn modelId="{34BA850D-F671-4BC8-B545-2A3118441FF6}" srcId="{6E0A78C1-5FB6-4904-A977-23281932221C}" destId="{8D660513-B6A2-4759-A728-38E7164676D4}" srcOrd="5" destOrd="0" parTransId="{5BDE5324-3A9A-4EC2-9119-ED5DBE5076E6}" sibTransId="{CBCFD713-31FD-407E-BA35-740D490D4CC4}"/>
    <dgm:cxn modelId="{7006841B-B0D0-4F95-B1A4-403B1B2E6DCA}" srcId="{6E0A78C1-5FB6-4904-A977-23281932221C}" destId="{686AD565-E90B-4FB6-B1FA-12AECEE2443B}" srcOrd="4" destOrd="0" parTransId="{B8C15AF7-E4E3-444F-8170-FC7F5B649A34}" sibTransId="{949D30FC-2A74-4212-B6FE-7DA94C096ED0}"/>
    <dgm:cxn modelId="{1EF5E633-A044-4548-8708-AFFD93BF0D98}" type="presOf" srcId="{71ACD806-373B-4FAB-8E04-C14AF191339B}" destId="{8D954776-1436-40F7-939D-F3426E54BA96}" srcOrd="0" destOrd="0" presId="urn:microsoft.com/office/officeart/2005/8/layout/default"/>
    <dgm:cxn modelId="{9F76DE40-0B12-44EA-811B-630B3363EF7F}" srcId="{6E0A78C1-5FB6-4904-A977-23281932221C}" destId="{64FE8670-F8F8-41F5-B3DE-FD1FA30CF7FE}" srcOrd="2" destOrd="0" parTransId="{EEB108E8-63C8-4C60-A758-D707767B5B35}" sibTransId="{FBD5A837-AE54-4EB5-A865-AA6E4611F98E}"/>
    <dgm:cxn modelId="{73C2C962-F50B-4239-AB3A-1F19DC2ECCAB}" type="presOf" srcId="{6E0A78C1-5FB6-4904-A977-23281932221C}" destId="{5BC5FECE-26E5-46CC-9F5F-93DE861C96BD}" srcOrd="0" destOrd="0" presId="urn:microsoft.com/office/officeart/2005/8/layout/default"/>
    <dgm:cxn modelId="{ADCCA94F-4E44-4EBE-8B36-66D797AC49F3}" srcId="{6E0A78C1-5FB6-4904-A977-23281932221C}" destId="{CF4E52E8-5638-492D-A243-2818B469DAE1}" srcOrd="3" destOrd="0" parTransId="{C03EFEBD-1369-4BBC-8559-DED48AA499BC}" sibTransId="{B24D8FA0-1A66-431C-BC12-2CB735E01CF2}"/>
    <dgm:cxn modelId="{26222671-F798-408C-A482-99D8BD1F6D47}" type="presOf" srcId="{08FDD6C6-9D09-4440-A6A1-95E58D284F35}" destId="{DA93D242-C03A-49D5-BC99-DECAE818C7F7}" srcOrd="0" destOrd="0" presId="urn:microsoft.com/office/officeart/2005/8/layout/default"/>
    <dgm:cxn modelId="{1F8C647B-D5F4-407B-B6C8-F6CDAA594B5C}" type="presOf" srcId="{686AD565-E90B-4FB6-B1FA-12AECEE2443B}" destId="{0B3CC092-9178-4E10-A5A3-4E434F7A2F5F}" srcOrd="0" destOrd="0" presId="urn:microsoft.com/office/officeart/2005/8/layout/default"/>
    <dgm:cxn modelId="{98FED182-3D1B-4934-A0AE-32E667BC95BE}" type="presOf" srcId="{CF4E52E8-5638-492D-A243-2818B469DAE1}" destId="{A59434B5-AD74-4725-A258-D8A06DE3FBD7}" srcOrd="0" destOrd="0" presId="urn:microsoft.com/office/officeart/2005/8/layout/default"/>
    <dgm:cxn modelId="{DFDC73BC-C5A5-4393-B149-1869844E5888}" srcId="{6E0A78C1-5FB6-4904-A977-23281932221C}" destId="{71ACD806-373B-4FAB-8E04-C14AF191339B}" srcOrd="0" destOrd="0" parTransId="{107CE436-7A4C-4AEC-B873-59B929DBA544}" sibTransId="{C44E820D-E209-40F6-993D-FD1568F0871F}"/>
    <dgm:cxn modelId="{4D70C0E7-B935-4B18-B06A-1F55F1DFBC2F}" srcId="{6E0A78C1-5FB6-4904-A977-23281932221C}" destId="{08FDD6C6-9D09-4440-A6A1-95E58D284F35}" srcOrd="1" destOrd="0" parTransId="{AF865801-463F-443E-B601-B5F8B4F4DAD7}" sibTransId="{E501D9D9-3FD7-4686-B1EB-F71CCBBD30C9}"/>
    <dgm:cxn modelId="{840BEFE9-A499-4F55-B777-3970F7CB6DED}" type="presOf" srcId="{64FE8670-F8F8-41F5-B3DE-FD1FA30CF7FE}" destId="{A0F1A68B-125E-443F-BA78-0AFADB6BA04E}" srcOrd="0" destOrd="0" presId="urn:microsoft.com/office/officeart/2005/8/layout/default"/>
    <dgm:cxn modelId="{5BB515EA-39EB-44A0-8231-544E178A6706}" type="presOf" srcId="{8D660513-B6A2-4759-A728-38E7164676D4}" destId="{C8A0198F-6400-4B33-9CBA-D4E59D8A920A}" srcOrd="0" destOrd="0" presId="urn:microsoft.com/office/officeart/2005/8/layout/default"/>
    <dgm:cxn modelId="{39083149-9A7E-4236-8B7A-46A37A8BE862}" type="presParOf" srcId="{5BC5FECE-26E5-46CC-9F5F-93DE861C96BD}" destId="{8D954776-1436-40F7-939D-F3426E54BA96}" srcOrd="0" destOrd="0" presId="urn:microsoft.com/office/officeart/2005/8/layout/default"/>
    <dgm:cxn modelId="{80424AC6-7217-4DDE-95C1-AFBC591CBB61}" type="presParOf" srcId="{5BC5FECE-26E5-46CC-9F5F-93DE861C96BD}" destId="{2FDACF64-F701-4C05-9CF2-7F727DDD134C}" srcOrd="1" destOrd="0" presId="urn:microsoft.com/office/officeart/2005/8/layout/default"/>
    <dgm:cxn modelId="{B3F45C43-590C-488B-98CB-1CB265166CFF}" type="presParOf" srcId="{5BC5FECE-26E5-46CC-9F5F-93DE861C96BD}" destId="{DA93D242-C03A-49D5-BC99-DECAE818C7F7}" srcOrd="2" destOrd="0" presId="urn:microsoft.com/office/officeart/2005/8/layout/default"/>
    <dgm:cxn modelId="{61DCC8AA-10B6-4AC3-86D8-8F60A11DCF68}" type="presParOf" srcId="{5BC5FECE-26E5-46CC-9F5F-93DE861C96BD}" destId="{8234DA8B-734F-4EEE-8897-D17945FD4E72}" srcOrd="3" destOrd="0" presId="urn:microsoft.com/office/officeart/2005/8/layout/default"/>
    <dgm:cxn modelId="{135B9F75-19D4-4D37-BB37-0CBB18AFD998}" type="presParOf" srcId="{5BC5FECE-26E5-46CC-9F5F-93DE861C96BD}" destId="{A0F1A68B-125E-443F-BA78-0AFADB6BA04E}" srcOrd="4" destOrd="0" presId="urn:microsoft.com/office/officeart/2005/8/layout/default"/>
    <dgm:cxn modelId="{59DF5B6D-E753-43C5-B7AD-EAB8F45A6365}" type="presParOf" srcId="{5BC5FECE-26E5-46CC-9F5F-93DE861C96BD}" destId="{C3500AD1-310B-43E5-85E5-243C78EC21D3}" srcOrd="5" destOrd="0" presId="urn:microsoft.com/office/officeart/2005/8/layout/default"/>
    <dgm:cxn modelId="{74B94A51-46C1-44F5-864F-4AC36657AC59}" type="presParOf" srcId="{5BC5FECE-26E5-46CC-9F5F-93DE861C96BD}" destId="{A59434B5-AD74-4725-A258-D8A06DE3FBD7}" srcOrd="6" destOrd="0" presId="urn:microsoft.com/office/officeart/2005/8/layout/default"/>
    <dgm:cxn modelId="{EA3EB97C-DF79-415F-B4EA-BB35BF3A7C5E}" type="presParOf" srcId="{5BC5FECE-26E5-46CC-9F5F-93DE861C96BD}" destId="{5480767A-7067-4911-B6EC-C33B837478B2}" srcOrd="7" destOrd="0" presId="urn:microsoft.com/office/officeart/2005/8/layout/default"/>
    <dgm:cxn modelId="{6ADAE799-F96A-44C4-B55B-96E8A1B3F3F5}" type="presParOf" srcId="{5BC5FECE-26E5-46CC-9F5F-93DE861C96BD}" destId="{0B3CC092-9178-4E10-A5A3-4E434F7A2F5F}" srcOrd="8" destOrd="0" presId="urn:microsoft.com/office/officeart/2005/8/layout/default"/>
    <dgm:cxn modelId="{69167BA8-8A92-47B3-8C00-4989BAD72821}" type="presParOf" srcId="{5BC5FECE-26E5-46CC-9F5F-93DE861C96BD}" destId="{7A5E9C48-EF75-478A-A8E4-9360E9DD4AC6}" srcOrd="9" destOrd="0" presId="urn:microsoft.com/office/officeart/2005/8/layout/default"/>
    <dgm:cxn modelId="{B9DCC0DF-3704-41E5-B968-59A9C430A7C0}" type="presParOf" srcId="{5BC5FECE-26E5-46CC-9F5F-93DE861C96BD}" destId="{C8A0198F-6400-4B33-9CBA-D4E59D8A920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954776-1436-40F7-939D-F3426E54BA96}">
      <dsp:nvSpPr>
        <dsp:cNvPr id="0" name=""/>
        <dsp:cNvSpPr/>
      </dsp:nvSpPr>
      <dsp:spPr>
        <a:xfrm>
          <a:off x="0" y="650615"/>
          <a:ext cx="3433762" cy="2367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>
              <a:effectLst/>
              <a:latin typeface="Noto Sans Symbols"/>
              <a:ea typeface="Noto Sans Symbols"/>
              <a:cs typeface="Times New Roman" panose="02020603050405020304" pitchFamily="18" charset="0"/>
            </a:rPr>
            <a:t>14 S.E que proveen las barreras vivas estudiados en la región andina.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>
              <a:effectLst/>
              <a:latin typeface="Noto Sans Symbols"/>
              <a:ea typeface="Noto Sans Symbols"/>
              <a:cs typeface="Times New Roman" panose="02020603050405020304" pitchFamily="18" charset="0"/>
            </a:rPr>
            <a:t>Se clasifican en 3 categorías: abastecimiento, regulación y apoyo. </a:t>
          </a:r>
          <a:endParaRPr lang="es-EC" sz="1800" kern="1200" dirty="0"/>
        </a:p>
      </dsp:txBody>
      <dsp:txXfrm>
        <a:off x="0" y="650615"/>
        <a:ext cx="3433762" cy="2367936"/>
      </dsp:txXfrm>
    </dsp:sp>
    <dsp:sp modelId="{DA93D242-C03A-49D5-BC99-DECAE818C7F7}">
      <dsp:nvSpPr>
        <dsp:cNvPr id="0" name=""/>
        <dsp:cNvSpPr/>
      </dsp:nvSpPr>
      <dsp:spPr>
        <a:xfrm>
          <a:off x="3777138" y="650615"/>
          <a:ext cx="3433762" cy="2367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>
              <a:effectLst/>
              <a:latin typeface="Noto Sans Symbols"/>
              <a:ea typeface="Noto Sans Symbols"/>
              <a:cs typeface="Times New Roman" panose="02020603050405020304" pitchFamily="18" charset="0"/>
            </a:rPr>
            <a:t>No se identificaron S.E culturales. </a:t>
          </a:r>
          <a:endParaRPr lang="es-EC" sz="1800" kern="1200" dirty="0"/>
        </a:p>
      </dsp:txBody>
      <dsp:txXfrm>
        <a:off x="3777138" y="650615"/>
        <a:ext cx="3433762" cy="2367936"/>
      </dsp:txXfrm>
    </dsp:sp>
    <dsp:sp modelId="{A0F1A68B-125E-443F-BA78-0AFADB6BA04E}">
      <dsp:nvSpPr>
        <dsp:cNvPr id="0" name=""/>
        <dsp:cNvSpPr/>
      </dsp:nvSpPr>
      <dsp:spPr>
        <a:xfrm>
          <a:off x="7554277" y="460041"/>
          <a:ext cx="3433762" cy="27490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>
              <a:effectLst/>
              <a:latin typeface="Noto Sans Symbols"/>
              <a:ea typeface="Noto Sans Symbols"/>
              <a:cs typeface="Times New Roman" panose="02020603050405020304" pitchFamily="18" charset="0"/>
            </a:rPr>
            <a:t>Se determinaron 63 indicadores multipropósitos de S.E.: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>
              <a:effectLst/>
              <a:latin typeface="Noto Sans Symbols"/>
              <a:ea typeface="Noto Sans Symbols"/>
              <a:cs typeface="Times New Roman" panose="02020603050405020304" pitchFamily="18" charset="0"/>
            </a:rPr>
            <a:t>56 son indicadores de los S.E de regulación de la erosión y mantenimiento de la fertilidad del suelo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>
              <a:effectLst/>
              <a:latin typeface="Noto Sans Symbols"/>
              <a:ea typeface="Noto Sans Symbols"/>
              <a:cs typeface="Times New Roman" panose="02020603050405020304" pitchFamily="18" charset="0"/>
            </a:rPr>
            <a:t>58 corresponden a los S.E de apoyo en la formación de suelo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>
              <a:effectLst/>
              <a:latin typeface="Noto Sans Symbols"/>
              <a:ea typeface="Noto Sans Symbols"/>
              <a:cs typeface="Times New Roman" panose="02020603050405020304" pitchFamily="18" charset="0"/>
            </a:rPr>
            <a:t>14 a los S.E de abastecimiento de alimentación. </a:t>
          </a:r>
          <a:endParaRPr lang="es-EC" sz="1800" kern="1200" dirty="0"/>
        </a:p>
      </dsp:txBody>
      <dsp:txXfrm>
        <a:off x="7554277" y="460041"/>
        <a:ext cx="3433762" cy="2749083"/>
      </dsp:txXfrm>
    </dsp:sp>
    <dsp:sp modelId="{A59434B5-AD74-4725-A258-D8A06DE3FBD7}">
      <dsp:nvSpPr>
        <dsp:cNvPr id="0" name=""/>
        <dsp:cNvSpPr/>
      </dsp:nvSpPr>
      <dsp:spPr>
        <a:xfrm>
          <a:off x="0" y="3552501"/>
          <a:ext cx="3433762" cy="2367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>
              <a:effectLst/>
              <a:latin typeface="Noto Sans Symbols"/>
              <a:ea typeface="Noto Sans Symbols"/>
              <a:cs typeface="Times New Roman" panose="02020603050405020304" pitchFamily="18" charset="0"/>
            </a:rPr>
            <a:t>El tema principal de estudio en las investigaciones seleccionadas en la revisión sistemática, son los S.E de regulación y apoyo</a:t>
          </a:r>
          <a:endParaRPr lang="es-EC" sz="1800" kern="1200" dirty="0"/>
        </a:p>
      </dsp:txBody>
      <dsp:txXfrm>
        <a:off x="0" y="3552501"/>
        <a:ext cx="3433762" cy="2367936"/>
      </dsp:txXfrm>
    </dsp:sp>
    <dsp:sp modelId="{0B3CC092-9178-4E10-A5A3-4E434F7A2F5F}">
      <dsp:nvSpPr>
        <dsp:cNvPr id="0" name=""/>
        <dsp:cNvSpPr/>
      </dsp:nvSpPr>
      <dsp:spPr>
        <a:xfrm>
          <a:off x="3777138" y="3552501"/>
          <a:ext cx="3433762" cy="2367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>
              <a:effectLst/>
              <a:latin typeface="Noto Sans Symbols"/>
              <a:ea typeface="Noto Sans Symbols"/>
              <a:cs typeface="Times New Roman" panose="02020603050405020304" pitchFamily="18" charset="0"/>
            </a:rPr>
            <a:t>A nivel de escala, se identificaron dos tipos: chacra y parcela</a:t>
          </a:r>
          <a:endParaRPr lang="es-EC" sz="1800" kern="1200" dirty="0"/>
        </a:p>
      </dsp:txBody>
      <dsp:txXfrm>
        <a:off x="3777138" y="3552501"/>
        <a:ext cx="3433762" cy="2367936"/>
      </dsp:txXfrm>
    </dsp:sp>
    <dsp:sp modelId="{C8A0198F-6400-4B33-9CBA-D4E59D8A920A}">
      <dsp:nvSpPr>
        <dsp:cNvPr id="0" name=""/>
        <dsp:cNvSpPr/>
      </dsp:nvSpPr>
      <dsp:spPr>
        <a:xfrm>
          <a:off x="7554277" y="3552501"/>
          <a:ext cx="3433762" cy="2367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>
              <a:effectLst/>
              <a:latin typeface="Noto Sans Symbols"/>
              <a:ea typeface="Noto Sans Symbols"/>
              <a:cs typeface="Times New Roman" panose="02020603050405020304" pitchFamily="18" charset="0"/>
            </a:rPr>
            <a:t>Se identificaron 10 desventajas percibidas por los productores respecto al uso de las barreras vivas, las cuales tienen un impacto mayor al 80% en todos los S.E identificados.</a:t>
          </a:r>
          <a:endParaRPr lang="es-EC" sz="1800" kern="1200" dirty="0"/>
        </a:p>
      </dsp:txBody>
      <dsp:txXfrm>
        <a:off x="7554277" y="3552501"/>
        <a:ext cx="3433762" cy="23679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7784FC-1CD1-18D8-D94D-B58B660709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6D376E-8592-5E67-1073-04782F7C70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35622E-731A-05CF-4744-F667D298B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909-6718-4A04-8C0E-4E49F610C164}" type="datetimeFigureOut">
              <a:rPr lang="es-EC" smtClean="0"/>
              <a:t>5/12/2023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7B2C65-257B-781B-52B9-C28ACE5AF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7A5EBB-A564-37CB-37A6-5B549C9AE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B770-BCC9-4967-95D0-8B993474B9B7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63443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DF610D-F6EA-CD6A-9AB1-AE09A0A03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87C893-A495-7F33-7D4A-59756D822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EF5FEB-6B15-041A-099E-B323F0A41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909-6718-4A04-8C0E-4E49F610C164}" type="datetimeFigureOut">
              <a:rPr lang="es-EC" smtClean="0"/>
              <a:t>5/12/2023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3BDF1F-C004-F4D8-29C0-E4D60F012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DD6DC2-4A63-C9E3-E28B-76FFC7529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B770-BCC9-4967-95D0-8B993474B9B7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40847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DD0711-E3DF-5894-DDB8-5F095C5C4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1332E9-BA7D-08DC-179B-F28E5F560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A11109-9716-5FC6-F9CF-60CED0C61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909-6718-4A04-8C0E-4E49F610C164}" type="datetimeFigureOut">
              <a:rPr lang="es-EC" smtClean="0"/>
              <a:t>5/12/2023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E7C5E9-7213-F67E-02D8-DE340E673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5D17A2-AC20-0C84-ECE8-EA3AA83E3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B770-BCC9-4967-95D0-8B993474B9B7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75138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F3F2B2-60AC-3E98-95A6-054A92584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3D5678-D0EC-C84D-77CB-9B5EAB16B0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73AA026-9AAC-EFF0-C02C-B6914F61B3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994AC8C-969A-20B4-6CFB-FB855BB79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909-6718-4A04-8C0E-4E49F610C164}" type="datetimeFigureOut">
              <a:rPr lang="es-EC" smtClean="0"/>
              <a:t>5/12/2023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E354014-8D3A-9929-276F-FF83564F1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8409A90-46B6-8A69-BE41-279678C2A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B770-BCC9-4967-95D0-8B993474B9B7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44045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57EDBC-05D6-C34E-6EB7-3A33165BA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692A73-436B-34F4-A4D4-19F9486B7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FEA1CA-4FCE-C78F-E2BA-A4FBDF025A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1CBE72E-B7A3-F3FE-E8D4-7C88F4570E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0404E55-D367-71B8-0038-6BF0364FFC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F9C456C-B252-7685-0395-68185F4B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909-6718-4A04-8C0E-4E49F610C164}" type="datetimeFigureOut">
              <a:rPr lang="es-EC" smtClean="0"/>
              <a:t>5/12/2023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B080B3D-C363-7253-9263-3037411DE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36B8202-F424-84CF-1EA2-D66EE16D4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B770-BCC9-4967-95D0-8B993474B9B7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96549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4B35CD-BFF6-F880-2393-A9750CFFE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B8F7F69-495D-B6BE-860E-F87A57C48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909-6718-4A04-8C0E-4E49F610C164}" type="datetimeFigureOut">
              <a:rPr lang="es-EC" smtClean="0"/>
              <a:t>5/12/2023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FA7A0F4-64E6-3A62-4D3E-AB9C57DAB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4B7CECD-5CC8-901E-5467-9939B71FA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B770-BCC9-4967-95D0-8B993474B9B7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3606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D7207D8-ABCD-D57A-BDE5-63C6F8A5E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909-6718-4A04-8C0E-4E49F610C164}" type="datetimeFigureOut">
              <a:rPr lang="es-EC" smtClean="0"/>
              <a:t>5/12/2023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843A1D3-9547-DD82-7962-E2CD2EFF1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415E4B-A458-BF00-BCCD-D4E399739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B770-BCC9-4967-95D0-8B993474B9B7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15364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817C4A-3EF1-CA91-E561-D8832A0AD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82B78E-780C-7AC4-35B9-B7B92AD3F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2C6128A-91BD-F254-478D-83E0C7364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7BA080C-C291-7B17-2F73-E58AD0023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909-6718-4A04-8C0E-4E49F610C164}" type="datetimeFigureOut">
              <a:rPr lang="es-EC" smtClean="0"/>
              <a:t>5/12/2023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8432774-8A4A-8157-84FD-B6FC63670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18710D3-5EF8-81B1-3922-36DDAD6F6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B770-BCC9-4967-95D0-8B993474B9B7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95335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25DF86-89D8-709C-C541-61E9E5044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8BF82B6-40F1-482B-21CC-70EF839E2D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74A9DC3-8338-2F21-DE9B-6D675F5E70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1FC534E-4E4F-C73A-4B66-1A0B5D730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909-6718-4A04-8C0E-4E49F610C164}" type="datetimeFigureOut">
              <a:rPr lang="es-EC" smtClean="0"/>
              <a:t>5/12/2023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63F4ED-3077-DDE4-D62A-66B2DAA2E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255986-7D58-0C49-7DC0-BE9FE7EC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B770-BCC9-4967-95D0-8B993474B9B7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5770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23197C-2D2D-A338-F688-27E0099EE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A73AD3D-3F05-8F50-D5F0-B4E81284E7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246485-DBDB-C623-9365-0D6425D84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909-6718-4A04-8C0E-4E49F610C164}" type="datetimeFigureOut">
              <a:rPr lang="es-EC" smtClean="0"/>
              <a:t>5/12/2023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8CF356-E71D-9E0D-C6F1-74F03F46F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D7552C-425C-3809-8731-9A9492B69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B770-BCC9-4967-95D0-8B993474B9B7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01057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24B48CA-29CF-5176-30F7-C0EEB2724D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AF4277-76FC-6427-D489-C8DD0E3B6F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2E178B-397F-9A69-8C26-8E4A02991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909-6718-4A04-8C0E-4E49F610C164}" type="datetimeFigureOut">
              <a:rPr lang="es-EC" smtClean="0"/>
              <a:t>5/12/2023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4453D1-CB98-4D2F-8D40-F4ED1DA1E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076E8E-B675-5F6C-453D-D369C7E1C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B770-BCC9-4967-95D0-8B993474B9B7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3948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CA55E38-6A86-938E-B1B8-2D8EF30F7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37927C-82A1-7043-30FA-B2ED3C8C7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1B6411-C19C-0B49-65FC-738CB0FCBA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8F909-6718-4A04-8C0E-4E49F610C164}" type="datetimeFigureOut">
              <a:rPr lang="es-EC" smtClean="0"/>
              <a:t>5/12/2023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DACD8C-B804-62E1-765C-9A1F37674F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99D9C1-FFEC-854C-0533-7783A9043C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6B770-BCC9-4967-95D0-8B993474B9B7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70889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209EC20-3834-555F-8D2B-4C5E54C1F0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876" b="1938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778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779851-569D-1504-6EC1-A942A875D0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636" b="962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53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29E3BF9-646C-7823-9D07-2AF8CFF1AD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2563" y="457200"/>
            <a:ext cx="9286874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873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7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7B31166-A3F8-17B4-1015-BA210834E5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/>
          </a:bodyPr>
          <a:lstStyle/>
          <a:p>
            <a:r>
              <a:rPr lang="es-EC" sz="4500" dirty="0"/>
              <a:t>Barreras o franjas vivas y servicios ecosistémicos: Una mirada de la literatura Andina</a:t>
            </a:r>
          </a:p>
        </p:txBody>
      </p:sp>
      <p:sp>
        <p:nvSpPr>
          <p:cNvPr id="28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6864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Diagrama&#10;&#10;Descripción generada automáticamente">
            <a:extLst>
              <a:ext uri="{FF2B5EF4-FFF2-40B4-BE49-F238E27FC236}">
                <a16:creationId xmlns:a16="http://schemas.microsoft.com/office/drawing/2014/main" id="{86BE0A00-8369-5071-A0FD-DD93A457A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2876" y="104182"/>
            <a:ext cx="8060164" cy="6649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3176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0526FFA-1ED4-D2F6-7A83-FF6CF5F34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282" y="72659"/>
            <a:ext cx="7498956" cy="678534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1439A24-11BF-CF99-3EFC-A6BD94562979}"/>
              </a:ext>
            </a:extLst>
          </p:cNvPr>
          <p:cNvSpPr txBox="1"/>
          <p:nvPr/>
        </p:nvSpPr>
        <p:spPr>
          <a:xfrm>
            <a:off x="1239520" y="2644169"/>
            <a:ext cx="2245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CUÁL FUE LA HOJA DE RUTA QUE SEGUIMOS?</a:t>
            </a:r>
            <a:endParaRPr lang="es-EC" sz="2400" b="1" dirty="0"/>
          </a:p>
        </p:txBody>
      </p:sp>
    </p:spTree>
    <p:extLst>
      <p:ext uri="{BB962C8B-B14F-4D97-AF65-F5344CB8AC3E}">
        <p14:creationId xmlns:p14="http://schemas.microsoft.com/office/powerpoint/2010/main" val="1386034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D8D709B-09F6-4323-B96C-13E21936AE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43" y="12030"/>
            <a:ext cx="5848273" cy="68339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7389211-0234-7D19-261A-593DCF1687F8}"/>
              </a:ext>
            </a:extLst>
          </p:cNvPr>
          <p:cNvSpPr txBox="1"/>
          <p:nvPr/>
        </p:nvSpPr>
        <p:spPr>
          <a:xfrm>
            <a:off x="1239520" y="2644169"/>
            <a:ext cx="2245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CUÁL FUE LA HOJA RUTA QUE SEGUIMOS?</a:t>
            </a:r>
            <a:endParaRPr lang="es-EC" sz="2400" b="1" dirty="0"/>
          </a:p>
        </p:txBody>
      </p:sp>
    </p:spTree>
    <p:extLst>
      <p:ext uri="{BB962C8B-B14F-4D97-AF65-F5344CB8AC3E}">
        <p14:creationId xmlns:p14="http://schemas.microsoft.com/office/powerpoint/2010/main" val="3414184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E78F175-0897-ADCF-DC74-FA62C9EB29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178" y="219790"/>
            <a:ext cx="8604982" cy="663821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DB600DB-C47B-B877-1198-084234E798E1}"/>
              </a:ext>
            </a:extLst>
          </p:cNvPr>
          <p:cNvSpPr txBox="1"/>
          <p:nvPr/>
        </p:nvSpPr>
        <p:spPr>
          <a:xfrm>
            <a:off x="497840" y="2828835"/>
            <a:ext cx="2245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QUÉ RESULTADOS OBTUVIMOS?</a:t>
            </a:r>
            <a:endParaRPr lang="es-EC" sz="2400" b="1" dirty="0"/>
          </a:p>
        </p:txBody>
      </p:sp>
    </p:spTree>
    <p:extLst>
      <p:ext uri="{BB962C8B-B14F-4D97-AF65-F5344CB8AC3E}">
        <p14:creationId xmlns:p14="http://schemas.microsoft.com/office/powerpoint/2010/main" val="3593972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F9ACEB4-C750-8A68-02D7-ACB48457B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61811"/>
            <a:ext cx="6114216" cy="63343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3F30B8B-BB3E-AB6D-DAE0-55A96ADD29C6}"/>
              </a:ext>
            </a:extLst>
          </p:cNvPr>
          <p:cNvSpPr txBox="1"/>
          <p:nvPr/>
        </p:nvSpPr>
        <p:spPr>
          <a:xfrm>
            <a:off x="1239520" y="2828833"/>
            <a:ext cx="2245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QUÉ RESULTADOS OBTUVIMOS?</a:t>
            </a:r>
            <a:endParaRPr lang="es-EC" sz="2400" b="1" dirty="0"/>
          </a:p>
        </p:txBody>
      </p:sp>
    </p:spTree>
    <p:extLst>
      <p:ext uri="{BB962C8B-B14F-4D97-AF65-F5344CB8AC3E}">
        <p14:creationId xmlns:p14="http://schemas.microsoft.com/office/powerpoint/2010/main" val="1766612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373B276-D24F-16F6-0426-546D95D16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381" y="54540"/>
            <a:ext cx="5215540" cy="67489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4B8979B-EB69-430B-3357-9366699083A4}"/>
              </a:ext>
            </a:extLst>
          </p:cNvPr>
          <p:cNvSpPr txBox="1"/>
          <p:nvPr/>
        </p:nvSpPr>
        <p:spPr>
          <a:xfrm>
            <a:off x="1239520" y="2644169"/>
            <a:ext cx="2245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QUÉ RESULTADOS OBTUVIMOS?</a:t>
            </a:r>
            <a:endParaRPr lang="es-EC" sz="2400" b="1" dirty="0"/>
          </a:p>
        </p:txBody>
      </p:sp>
    </p:spTree>
    <p:extLst>
      <p:ext uri="{BB962C8B-B14F-4D97-AF65-F5344CB8AC3E}">
        <p14:creationId xmlns:p14="http://schemas.microsoft.com/office/powerpoint/2010/main" val="152662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4537FC6-65B6-837C-06F3-7180DEC9BB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92"/>
          <a:stretch/>
        </p:blipFill>
        <p:spPr bwMode="auto">
          <a:xfrm>
            <a:off x="161368" y="248920"/>
            <a:ext cx="5748647" cy="6339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B074E0F-DCDE-31DF-BFB8-859FCD3336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86"/>
          <a:stretch/>
        </p:blipFill>
        <p:spPr bwMode="auto">
          <a:xfrm>
            <a:off x="6096000" y="2743200"/>
            <a:ext cx="6096000" cy="3528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CEEFDCB-9C6F-70F2-4E60-84C330CD97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74320"/>
          <a:stretch/>
        </p:blipFill>
        <p:spPr bwMode="auto">
          <a:xfrm>
            <a:off x="6096000" y="167640"/>
            <a:ext cx="5748647" cy="2504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3528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78C6396-77B7-E2E1-6CAD-5E5D601C8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2" y="90190"/>
            <a:ext cx="6273528" cy="323052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443902C-BF55-E7CB-8BDD-16EC2FF42EEA}"/>
              </a:ext>
            </a:extLst>
          </p:cNvPr>
          <p:cNvSpPr txBox="1"/>
          <p:nvPr/>
        </p:nvSpPr>
        <p:spPr>
          <a:xfrm>
            <a:off x="6887511" y="1155700"/>
            <a:ext cx="48088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1" dirty="0"/>
              <a:t>Figura 8. </a:t>
            </a:r>
            <a:r>
              <a:rPr lang="es-EC" dirty="0"/>
              <a:t>Número de indicadores de los S.E de abastecimiento identificados en el análisis de frecuencias.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045CF4C-FF1D-5DBB-8C88-2EE2A8416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922" y="3320716"/>
            <a:ext cx="5923712" cy="353728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FE6D3C0-3C3F-1289-C649-E274FDBA268B}"/>
              </a:ext>
            </a:extLst>
          </p:cNvPr>
          <p:cNvSpPr txBox="1"/>
          <p:nvPr/>
        </p:nvSpPr>
        <p:spPr>
          <a:xfrm>
            <a:off x="250936" y="5367772"/>
            <a:ext cx="6093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1800" b="1" dirty="0">
                <a:effectLst/>
                <a:ea typeface="Calibri" panose="020F0502020204030204" pitchFamily="34" charset="0"/>
              </a:rPr>
              <a:t>Figura 9.</a:t>
            </a:r>
            <a:r>
              <a:rPr lang="es-EC" sz="1800" dirty="0">
                <a:effectLst/>
                <a:ea typeface="Calibri" panose="020F0502020204030204" pitchFamily="34" charset="0"/>
              </a:rPr>
              <a:t> Número de indicadores de los S.E de regulación identificados en el análisis de frecuencias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343455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D82A051-DAD7-859F-1E28-1610FD23C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69" y="189519"/>
            <a:ext cx="6548627" cy="323948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068A066-4A29-DDE9-CFAA-5A13D16C059A}"/>
              </a:ext>
            </a:extLst>
          </p:cNvPr>
          <p:cNvSpPr txBox="1"/>
          <p:nvPr/>
        </p:nvSpPr>
        <p:spPr>
          <a:xfrm>
            <a:off x="7543799" y="699519"/>
            <a:ext cx="42802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C" sz="1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Figura 10</a:t>
            </a:r>
            <a:r>
              <a:rPr lang="es-EC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Número de indicadores de los S.E de apoyo identificados en el análisis de frecuencias.</a:t>
            </a:r>
            <a:endParaRPr lang="es-EC" sz="14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E12DBBE-44D5-0E75-8506-C7AFBF5F5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454" y="3429000"/>
            <a:ext cx="5587377" cy="335837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471F16C-9793-13BF-37D3-3E7DBD642801}"/>
              </a:ext>
            </a:extLst>
          </p:cNvPr>
          <p:cNvSpPr txBox="1"/>
          <p:nvPr/>
        </p:nvSpPr>
        <p:spPr>
          <a:xfrm>
            <a:off x="255315" y="5108185"/>
            <a:ext cx="60939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1" dirty="0"/>
              <a:t>Figura 11. </a:t>
            </a:r>
            <a:r>
              <a:rPr lang="es-EC" dirty="0"/>
              <a:t>Número de desventajas observadas identificadas en los Andes. </a:t>
            </a:r>
          </a:p>
          <a:p>
            <a:r>
              <a:rPr lang="es-EC" sz="1200" dirty="0"/>
              <a:t>La suma de las desventajas no refleja el número total de desventajas identificadas (10), ya que varios de ellas también impactan a otros S.E</a:t>
            </a:r>
          </a:p>
        </p:txBody>
      </p:sp>
    </p:spTree>
    <p:extLst>
      <p:ext uri="{BB962C8B-B14F-4D97-AF65-F5344CB8AC3E}">
        <p14:creationId xmlns:p14="http://schemas.microsoft.com/office/powerpoint/2010/main" val="2064929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4087A0-98A3-7C26-2506-1376F9691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CONCLUSIONES</a:t>
            </a:r>
            <a:endParaRPr lang="es-EC" sz="3600" b="1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C34FFAD-0AFF-B46C-6B26-DF188CAAC3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29828"/>
              </p:ext>
            </p:extLst>
          </p:nvPr>
        </p:nvGraphicFramePr>
        <p:xfrm>
          <a:off x="746760" y="662781"/>
          <a:ext cx="10988040" cy="638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5467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A person in a field of flowers&#10;&#10;Description automatically generated">
            <a:extLst>
              <a:ext uri="{FF2B5EF4-FFF2-40B4-BE49-F238E27FC236}">
                <a16:creationId xmlns:a16="http://schemas.microsoft.com/office/drawing/2014/main" id="{8AD61952-4EF1-B80A-51A1-76F87A1360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073" r="1" b="1"/>
          <a:stretch/>
        </p:blipFill>
        <p:spPr>
          <a:xfrm>
            <a:off x="20" y="10"/>
            <a:ext cx="9947062" cy="685799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F3A7D4-5DB5-0D02-9FA3-51FC31D5C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0" y="1045597"/>
            <a:ext cx="3633746" cy="1588422"/>
          </a:xfrm>
        </p:spPr>
        <p:txBody>
          <a:bodyPr anchor="b">
            <a:normAutofit/>
          </a:bodyPr>
          <a:lstStyle/>
          <a:p>
            <a:r>
              <a:rPr lang="en-US" sz="3600" b="1"/>
              <a:t>Preguntas de discusi</a:t>
            </a:r>
            <a:r>
              <a:rPr lang="es-EC" sz="3600" b="1"/>
              <a:t>ón</a:t>
            </a:r>
            <a:endParaRPr lang="en-US" sz="3600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4D7CB-C1AA-E20B-07D6-03BE23D6E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19" y="2722729"/>
            <a:ext cx="3633747" cy="2700062"/>
          </a:xfrm>
        </p:spPr>
        <p:txBody>
          <a:bodyPr>
            <a:normAutofit/>
          </a:bodyPr>
          <a:lstStyle/>
          <a:p>
            <a:r>
              <a:rPr lang="es-EC" sz="2000" dirty="0"/>
              <a:t>Creen que hablar de barreras vivas es relevante en nuestros contextos ?</a:t>
            </a:r>
          </a:p>
          <a:p>
            <a:r>
              <a:rPr lang="es-EC" sz="2000" dirty="0"/>
              <a:t>Creen que se pueden diseñar innovaciones creativas para conservarlas?</a:t>
            </a:r>
          </a:p>
          <a:p>
            <a:r>
              <a:rPr lang="es-EC" sz="2000" dirty="0"/>
              <a:t>Que debemos hacer como siguientes pasos?</a:t>
            </a:r>
          </a:p>
          <a:p>
            <a:endParaRPr lang="es-EC" sz="2000" dirty="0"/>
          </a:p>
          <a:p>
            <a:endParaRPr lang="es-EC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717511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335</Words>
  <Application>Microsoft Office PowerPoint</Application>
  <PresentationFormat>Widescreen</PresentationFormat>
  <Paragraphs>27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Meiryo</vt:lpstr>
      <vt:lpstr>Arial</vt:lpstr>
      <vt:lpstr>Calibri</vt:lpstr>
      <vt:lpstr>Calibri Light</vt:lpstr>
      <vt:lpstr>Noto Sans Symbols</vt:lpstr>
      <vt:lpstr>Tema de Office</vt:lpstr>
      <vt:lpstr>PowerPoint Presentation</vt:lpstr>
      <vt:lpstr>PowerPoint Presentation</vt:lpstr>
      <vt:lpstr>PowerPoint Presentation</vt:lpstr>
      <vt:lpstr>Barreras o franjas vivas y servicios ecosistémicos: Una mirada de la literatura Andina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CONCLUSIONES</vt:lpstr>
      <vt:lpstr>Preguntas de discusión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Protocolo multicomponente para estudiar barreras o franjas vivas y servicios ecosistémicos: Una mirada de la literatura Andina</dc:title>
  <dc:creator>Fabiola Guzmán Vidal</dc:creator>
  <cp:lastModifiedBy>Navarrete, Israel (CIP)</cp:lastModifiedBy>
  <cp:revision>3</cp:revision>
  <dcterms:created xsi:type="dcterms:W3CDTF">2023-11-02T22:45:22Z</dcterms:created>
  <dcterms:modified xsi:type="dcterms:W3CDTF">2023-12-06T04:45:25Z</dcterms:modified>
</cp:coreProperties>
</file>